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69" r:id="rId2"/>
    <p:sldId id="256" r:id="rId3"/>
    <p:sldId id="263" r:id="rId4"/>
    <p:sldId id="257" r:id="rId5"/>
    <p:sldId id="265" r:id="rId6"/>
    <p:sldId id="258" r:id="rId7"/>
    <p:sldId id="264" r:id="rId8"/>
    <p:sldId id="259" r:id="rId9"/>
    <p:sldId id="266" r:id="rId10"/>
    <p:sldId id="261" r:id="rId11"/>
    <p:sldId id="267" r:id="rId12"/>
    <p:sldId id="260" r:id="rId13"/>
    <p:sldId id="268" r:id="rId14"/>
    <p:sldId id="262" r:id="rId15"/>
    <p:sldId id="274" r:id="rId16"/>
    <p:sldId id="273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embeddedFontLst>
    <p:embeddedFont>
      <p:font typeface="Denk One" panose="02000506060000020004" pitchFamily="2" charset="0"/>
      <p:regular r:id="rId26"/>
    </p:embeddedFont>
  </p:embeddedFontLst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E8F"/>
    <a:srgbClr val="FFB531"/>
    <a:srgbClr val="7BAECB"/>
    <a:srgbClr val="625B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25"/>
    <p:restoredTop sz="94545"/>
  </p:normalViewPr>
  <p:slideViewPr>
    <p:cSldViewPr snapToGrid="0">
      <p:cViewPr varScale="1">
        <p:scale>
          <a:sx n="168" d="100"/>
          <a:sy n="168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0" d="100"/>
          <a:sy n="110" d="100"/>
        </p:scale>
        <p:origin x="331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A4473-1C48-AD51-A565-14349DE2D8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6EEFF9-B8EE-FE81-5208-8644F0A24A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37483-6ED4-B346-AAC5-0F2218F054B5}" type="datetimeFigureOut">
              <a:rPr lang="es-ES_tradnl" smtClean="0"/>
              <a:t>1/12/25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5CF90-A705-058B-E66D-36E738DCC8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956A2-8D23-933A-BA85-A4BB04B902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7D5E0-4796-0D4C-9FBD-3F27ADACAF96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566786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BC1C-886D-124D-BCF4-DFEF985644F3}" type="datetimeFigureOut">
              <a:rPr lang="es-ES_tradnl" smtClean="0"/>
              <a:t>1/12/25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68439-9FE9-C544-A321-6CE468D6608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1275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868439-9FE9-C544-A321-6CE468D66088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244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rectangle with small dots&#10;&#10;AI-generated content may be incorrect.">
            <a:extLst>
              <a:ext uri="{FF2B5EF4-FFF2-40B4-BE49-F238E27FC236}">
                <a16:creationId xmlns:a16="http://schemas.microsoft.com/office/drawing/2014/main" id="{3C4F07CC-87D8-0E46-4E79-FF2AEE54A4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urple rectangle with small dots&#10;&#10;AI-generated content may be incorrect.">
            <a:extLst>
              <a:ext uri="{FF2B5EF4-FFF2-40B4-BE49-F238E27FC236}">
                <a16:creationId xmlns:a16="http://schemas.microsoft.com/office/drawing/2014/main" id="{9E2A1A05-2DC3-459E-5DC3-D4298C61E3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5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rectangular object with a border&#10;&#10;AI-generated content may be incorrect.">
            <a:extLst>
              <a:ext uri="{FF2B5EF4-FFF2-40B4-BE49-F238E27FC236}">
                <a16:creationId xmlns:a16="http://schemas.microsoft.com/office/drawing/2014/main" id="{F6ECBD00-36CC-AF8C-BAF7-3991A8E478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urple rectangular object with a border&#10;&#10;AI-generated content may be incorrect.">
            <a:extLst>
              <a:ext uri="{FF2B5EF4-FFF2-40B4-BE49-F238E27FC236}">
                <a16:creationId xmlns:a16="http://schemas.microsoft.com/office/drawing/2014/main" id="{F0DE8B2B-E06E-3833-BF98-5AA0C64AA9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50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rectangular object with a border&#10;&#10;AI-generated content may be incorrect.">
            <a:extLst>
              <a:ext uri="{FF2B5EF4-FFF2-40B4-BE49-F238E27FC236}">
                <a16:creationId xmlns:a16="http://schemas.microsoft.com/office/drawing/2014/main" id="{D2852D59-F51A-7980-7342-3A4F54F831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09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urple rectangular object with a border&#10;&#10;AI-generated content may be incorrect.">
            <a:extLst>
              <a:ext uri="{FF2B5EF4-FFF2-40B4-BE49-F238E27FC236}">
                <a16:creationId xmlns:a16="http://schemas.microsoft.com/office/drawing/2014/main" id="{FD00B84A-CD41-4DC1-E011-F7A453E51C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3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urple rectangular object with a border&#10;&#10;AI-generated content may be incorrect.">
            <a:extLst>
              <a:ext uri="{FF2B5EF4-FFF2-40B4-BE49-F238E27FC236}">
                <a16:creationId xmlns:a16="http://schemas.microsoft.com/office/drawing/2014/main" id="{8375F203-7F95-8E4E-ACD2-3B808D6B0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0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58305F-9C3E-2D2D-B85E-B5095677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97469-D564-2706-4592-460A4A046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0C303-0602-F949-DEFC-3A9660174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5A20B0-8A52-D848-B9F9-827627670609}" type="datetimeFigureOut">
              <a:rPr lang="es-ES_tradnl" smtClean="0"/>
              <a:t>1/12/25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AD395-86CB-0D9C-2AD9-155ED7A49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746BE-B324-1423-10B8-9D6259672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B97048-D716-8245-9514-BC861C76B4E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94859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slide" Target="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3.gi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15.png"/><Relationship Id="rId3" Type="http://schemas.openxmlformats.org/officeDocument/2006/relationships/hyperlink" Target="https://drive.google.com/drive/folders/1uT10EPe1T8qpyBM_ieZKDyzI9X5_mEEO?usp=drive_link" TargetMode="External"/><Relationship Id="rId7" Type="http://schemas.openxmlformats.org/officeDocument/2006/relationships/slide" Target="slide21.xml"/><Relationship Id="rId12" Type="http://schemas.openxmlformats.org/officeDocument/2006/relationships/slide" Target="slide4.xml"/><Relationship Id="rId2" Type="http://schemas.openxmlformats.org/officeDocument/2006/relationships/hyperlink" Target="https://drive.google.com/drive/folders/1t4CakMy-z-HqFOcfQsOe7QKlejEV0cyZ?usp=drive_link" TargetMode="Externa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11" Type="http://schemas.openxmlformats.org/officeDocument/2006/relationships/image" Target="../media/image5.png"/><Relationship Id="rId5" Type="http://schemas.openxmlformats.org/officeDocument/2006/relationships/image" Target="../media/image20.png"/><Relationship Id="rId10" Type="http://schemas.openxmlformats.org/officeDocument/2006/relationships/image" Target="../media/image11.png"/><Relationship Id="rId4" Type="http://schemas.openxmlformats.org/officeDocument/2006/relationships/hyperlink" Target="https://drive.google.com/drive/folders/1w3jUkNMrdxUNFoykmLmiwGaAPunDBbwK?usp=drive_link" TargetMode="External"/><Relationship Id="rId9" Type="http://schemas.openxmlformats.org/officeDocument/2006/relationships/image" Target="../media/image3.gif"/><Relationship Id="rId1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AOoVQyuWkeoroQeUopPSFl3lGrdvWknu/view?usp=drive_link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drive.google.com/file/d/1ClvHDjSw-V_ufyOUg-2qofJdnGw4WLuL/view?usp=drive_link" TargetMode="External"/><Relationship Id="rId2" Type="http://schemas.openxmlformats.org/officeDocument/2006/relationships/hyperlink" Target="https://drive.google.com/file/d/188AoSDJiXk2evOYf4k3zNptzGf4P6_cK/view?usp=drive_link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5" Type="http://schemas.openxmlformats.org/officeDocument/2006/relationships/hyperlink" Target="https://drive.google.com/file/d/19IHmN8vd8p795WS5eyRMIugEdqy5UuGz/view?usp=drive_link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3.gif"/><Relationship Id="rId9" Type="http://schemas.openxmlformats.org/officeDocument/2006/relationships/slide" Target="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slide" Target="slide13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vB1Fu6r0bNJC1bPAaIjFpO3s6pTEw3Xe/view?usp=drive_link" TargetMode="External"/><Relationship Id="rId5" Type="http://schemas.openxmlformats.org/officeDocument/2006/relationships/hyperlink" Target="https://drive.google.com/file/d/1sZeZKAaci0d6IHceAEVsy_LXXoRaedYl/view?usp=drive_link" TargetMode="External"/><Relationship Id="rId4" Type="http://schemas.openxmlformats.org/officeDocument/2006/relationships/hyperlink" Target="https://drive.google.com/file/d/1rzMfncqlvbB1OVoCVDv5P8qbK0utcnU3/view?usp=drive_link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4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rwZ3K9RQINSeaKIblGRlOhZtgsepRJOk/view?usp=drive_link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drive.google.com/file/d/1bAzNI22AcvNRt3xWcAvvuxjTYOjvq1kW/view?usp=drive_link" TargetMode="External"/><Relationship Id="rId2" Type="http://schemas.openxmlformats.org/officeDocument/2006/relationships/hyperlink" Target="https://drive.google.com/file/d/1yIukhV9NCb2BLCtw2Ls0yO4B6v2iV3oZ/view?usp=drive_link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file/d/1i8TtB2-gQlLxGF-pp7IJU6Cl8g5dESok/view?usp=drive_link" TargetMode="External"/><Relationship Id="rId5" Type="http://schemas.openxmlformats.org/officeDocument/2006/relationships/hyperlink" Target="https://drive.google.com/file/d/12e0giLosDbTJFqzDpyRST00P6rMDgzf1/view?usp=drive_link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3.gif"/><Relationship Id="rId9" Type="http://schemas.openxmlformats.org/officeDocument/2006/relationships/slide" Target="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drive.google.com/file/d/1cPg81UOt2QYGBysPALWcpAqUcfeEOPaU/view?usp=drive_link" TargetMode="External"/><Relationship Id="rId7" Type="http://schemas.openxmlformats.org/officeDocument/2006/relationships/slide" Target="slide13.xml"/><Relationship Id="rId2" Type="http://schemas.openxmlformats.org/officeDocument/2006/relationships/hyperlink" Target="https://drive.google.com/file/d/1UpcrYUkpguzI3MRJx1OWOSNds5RM13ZF/view?usp=drive_link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rive.google.com/file/d/1xkEvCHbW9GQVKMqVByFodumMiKGxB5tj/view?usp=drive_link" TargetMode="External"/><Relationship Id="rId5" Type="http://schemas.openxmlformats.org/officeDocument/2006/relationships/hyperlink" Target="https://drive.google.com/file/d/1EH0iCFF7kmilYI3K3v4qiLtxn_XH5M9q/view?usp=drive_link" TargetMode="External"/><Relationship Id="rId10" Type="http://schemas.openxmlformats.org/officeDocument/2006/relationships/image" Target="../media/image11.png"/><Relationship Id="rId4" Type="http://schemas.openxmlformats.org/officeDocument/2006/relationships/hyperlink" Target="https://drive.google.com/file/d/1a8DJhhw63vvNRlzlUoTI9fI7dnd1sfVY/view?usp=drive_link" TargetMode="External"/><Relationship Id="rId9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5.xml"/><Relationship Id="rId7" Type="http://schemas.openxmlformats.org/officeDocument/2006/relationships/slide" Target="slide1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9.png"/><Relationship Id="rId5" Type="http://schemas.openxmlformats.org/officeDocument/2006/relationships/slide" Target="slide7.xml"/><Relationship Id="rId10" Type="http://schemas.openxmlformats.org/officeDocument/2006/relationships/slide" Target="slide1.xml"/><Relationship Id="rId4" Type="http://schemas.openxmlformats.org/officeDocument/2006/relationships/image" Target="../media/image7.png"/><Relationship Id="rId9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gif"/><Relationship Id="rId7" Type="http://schemas.openxmlformats.org/officeDocument/2006/relationships/image" Target="../media/image14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6.png"/><Relationship Id="rId7" Type="http://schemas.openxmlformats.org/officeDocument/2006/relationships/image" Target="../media/image10.gif"/><Relationship Id="rId2" Type="http://schemas.openxmlformats.org/officeDocument/2006/relationships/slide" Target="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3.gif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5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ign with yellow buildings and text&#10;&#10;AI-generated content may be incorrect.">
            <a:hlinkClick r:id="rId2" action="ppaction://hlinksldjump"/>
            <a:extLst>
              <a:ext uri="{FF2B5EF4-FFF2-40B4-BE49-F238E27FC236}">
                <a16:creationId xmlns:a16="http://schemas.microsoft.com/office/drawing/2014/main" id="{67A746CC-96BF-E300-F95E-35DD3467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9" y="5384596"/>
            <a:ext cx="1883833" cy="6048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29CB5A-9995-0AEC-CAAF-840ACD34AB4F}"/>
              </a:ext>
            </a:extLst>
          </p:cNvPr>
          <p:cNvSpPr txBox="1"/>
          <p:nvPr/>
        </p:nvSpPr>
        <p:spPr>
          <a:xfrm>
            <a:off x="637838" y="1985295"/>
            <a:ext cx="492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18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ECOSISTEMA DE</a:t>
            </a:r>
            <a:r>
              <a:rPr lang="es-ES_tradnl" sz="1800" b="1" baseline="0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 </a:t>
            </a:r>
            <a:r>
              <a:rPr lang="es-ES_tradnl" sz="18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ENTRENAMIENTO MÉDICO &amp; WOW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3E29B7-6493-2987-F8DD-F82870FA0C85}"/>
              </a:ext>
            </a:extLst>
          </p:cNvPr>
          <p:cNvGrpSpPr/>
          <p:nvPr/>
        </p:nvGrpSpPr>
        <p:grpSpPr>
          <a:xfrm>
            <a:off x="6512184" y="1873529"/>
            <a:ext cx="6631912" cy="608413"/>
            <a:chOff x="6512184" y="1873529"/>
            <a:chExt cx="6631912" cy="60841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C3B1B77-64DF-107F-E5F7-B65DD024D29F}"/>
                </a:ext>
              </a:extLst>
            </p:cNvPr>
            <p:cNvSpPr/>
            <p:nvPr userDrawn="1"/>
          </p:nvSpPr>
          <p:spPr>
            <a:xfrm>
              <a:off x="6512184" y="1873529"/>
              <a:ext cx="6631912" cy="608413"/>
            </a:xfrm>
            <a:prstGeom prst="roundRect">
              <a:avLst/>
            </a:prstGeom>
            <a:solidFill>
              <a:srgbClr val="173E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8652FF-BBB2-4413-1A92-13E58C524CA5}"/>
                </a:ext>
              </a:extLst>
            </p:cNvPr>
            <p:cNvSpPr txBox="1"/>
            <p:nvPr userDrawn="1"/>
          </p:nvSpPr>
          <p:spPr>
            <a:xfrm>
              <a:off x="6856025" y="1946903"/>
              <a:ext cx="4920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s-ES_tradnl" sz="2400" b="1" dirty="0">
                  <a:solidFill>
                    <a:srgbClr val="FFB53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El recorrido del usuario (médicos)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10EDE0C-1996-7279-3911-37D6D528764C}"/>
              </a:ext>
            </a:extLst>
          </p:cNvPr>
          <p:cNvGrpSpPr/>
          <p:nvPr/>
        </p:nvGrpSpPr>
        <p:grpSpPr>
          <a:xfrm>
            <a:off x="215849" y="4004806"/>
            <a:ext cx="1770262" cy="1110215"/>
            <a:chOff x="215849" y="4052443"/>
            <a:chExt cx="1770262" cy="111021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5C284A9-4AFC-8B0A-23AA-EA0D90359B6C}"/>
                </a:ext>
              </a:extLst>
            </p:cNvPr>
            <p:cNvSpPr/>
            <p:nvPr userDrawn="1"/>
          </p:nvSpPr>
          <p:spPr>
            <a:xfrm>
              <a:off x="228264" y="4052443"/>
              <a:ext cx="1662670" cy="1110215"/>
            </a:xfrm>
            <a:prstGeom prst="roundRect">
              <a:avLst>
                <a:gd name="adj" fmla="val 9929"/>
              </a:avLst>
            </a:prstGeom>
            <a:solidFill>
              <a:srgbClr val="625B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DE1833-F528-A997-FF54-B5FFD4B90B34}"/>
                </a:ext>
              </a:extLst>
            </p:cNvPr>
            <p:cNvSpPr txBox="1"/>
            <p:nvPr userDrawn="1"/>
          </p:nvSpPr>
          <p:spPr>
            <a:xfrm>
              <a:off x="215849" y="4238218"/>
              <a:ext cx="17702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i="0" dirty="0">
                  <a:solidFill>
                    <a:schemeClr val="bg1"/>
                  </a:solidFill>
                  <a:latin typeface="Arial" panose="020B0604020202020204" pitchFamily="34" charset="0"/>
                  <a:ea typeface="Open Sans Semibold" pitchFamily="2" charset="0"/>
                  <a:cs typeface="Arial" panose="020B0604020202020204" pitchFamily="34" charset="0"/>
                </a:rPr>
                <a:t>El HCP aprende Casos reales simulados con IA.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E35407-AE71-A0FE-9CFD-BBDD3D0C2D88}"/>
              </a:ext>
            </a:extLst>
          </p:cNvPr>
          <p:cNvGrpSpPr/>
          <p:nvPr/>
        </p:nvGrpSpPr>
        <p:grpSpPr>
          <a:xfrm>
            <a:off x="2090222" y="4004806"/>
            <a:ext cx="1770262" cy="1110215"/>
            <a:chOff x="170987" y="3850219"/>
            <a:chExt cx="1770262" cy="111021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7E7D5E7-DD03-2C63-5FB6-90BE0FE73868}"/>
                </a:ext>
              </a:extLst>
            </p:cNvPr>
            <p:cNvSpPr/>
            <p:nvPr userDrawn="1"/>
          </p:nvSpPr>
          <p:spPr>
            <a:xfrm>
              <a:off x="228264" y="3850219"/>
              <a:ext cx="1662670" cy="1110215"/>
            </a:xfrm>
            <a:prstGeom prst="roundRect">
              <a:avLst>
                <a:gd name="adj" fmla="val 9929"/>
              </a:avLst>
            </a:prstGeom>
            <a:solidFill>
              <a:srgbClr val="625B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221216-A1AB-BFF0-6D20-46200D81213C}"/>
                </a:ext>
              </a:extLst>
            </p:cNvPr>
            <p:cNvSpPr txBox="1"/>
            <p:nvPr userDrawn="1"/>
          </p:nvSpPr>
          <p:spPr>
            <a:xfrm>
              <a:off x="170987" y="4035994"/>
              <a:ext cx="17702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i="0" dirty="0">
                  <a:solidFill>
                    <a:schemeClr val="bg1"/>
                  </a:solidFill>
                  <a:latin typeface="Arial" panose="020B0604020202020204" pitchFamily="34" charset="0"/>
                  <a:ea typeface="Open Sans Semibold" pitchFamily="2" charset="0"/>
                  <a:cs typeface="Arial" panose="020B0604020202020204" pitchFamily="34" charset="0"/>
                </a:rPr>
                <a:t>Sospecha de paciente, Carga </a:t>
              </a:r>
            </a:p>
            <a:p>
              <a:pPr algn="ctr"/>
              <a:r>
                <a:rPr lang="es-ES_tradnl" sz="1400" b="1" i="0" dirty="0">
                  <a:solidFill>
                    <a:schemeClr val="bg1"/>
                  </a:solidFill>
                  <a:latin typeface="Arial" panose="020B0604020202020204" pitchFamily="34" charset="0"/>
                  <a:ea typeface="Open Sans Semibold" pitchFamily="2" charset="0"/>
                  <a:cs typeface="Arial" panose="020B0604020202020204" pitchFamily="34" charset="0"/>
                </a:rPr>
                <a:t>en </a:t>
              </a:r>
              <a:r>
                <a:rPr lang="es-ES_tradnl" sz="1400" b="1" i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 Semibold" pitchFamily="2" charset="0"/>
                  <a:cs typeface="Arial" panose="020B0604020202020204" pitchFamily="34" charset="0"/>
                </a:rPr>
                <a:t>SimaDetect</a:t>
              </a:r>
              <a:r>
                <a:rPr lang="es-ES_tradnl" sz="1400" b="1" i="0" dirty="0">
                  <a:solidFill>
                    <a:schemeClr val="bg1"/>
                  </a:solidFill>
                  <a:latin typeface="Arial" panose="020B0604020202020204" pitchFamily="34" charset="0"/>
                  <a:ea typeface="Open Sans Semibold" pitchFamily="2" charset="0"/>
                  <a:cs typeface="Arial" panose="020B0604020202020204" pitchFamily="34" charset="0"/>
                </a:rPr>
                <a:t>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A24CFC-9C95-44F9-A1CD-1B75B7D647F0}"/>
              </a:ext>
            </a:extLst>
          </p:cNvPr>
          <p:cNvGrpSpPr/>
          <p:nvPr/>
        </p:nvGrpSpPr>
        <p:grpSpPr>
          <a:xfrm>
            <a:off x="3959142" y="4021254"/>
            <a:ext cx="2178238" cy="1110215"/>
            <a:chOff x="99388" y="4052443"/>
            <a:chExt cx="2178238" cy="111021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EF04056-CF72-6F2E-F9A1-3DF4BC305689}"/>
                </a:ext>
              </a:extLst>
            </p:cNvPr>
            <p:cNvSpPr/>
            <p:nvPr userDrawn="1"/>
          </p:nvSpPr>
          <p:spPr>
            <a:xfrm>
              <a:off x="120673" y="4052443"/>
              <a:ext cx="2156953" cy="1110215"/>
            </a:xfrm>
            <a:prstGeom prst="roundRect">
              <a:avLst>
                <a:gd name="adj" fmla="val 9929"/>
              </a:avLst>
            </a:prstGeom>
            <a:solidFill>
              <a:srgbClr val="625B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8F6D77-CDD1-A20C-926F-06FF4ACF9748}"/>
                </a:ext>
              </a:extLst>
            </p:cNvPr>
            <p:cNvSpPr txBox="1"/>
            <p:nvPr userDrawn="1"/>
          </p:nvSpPr>
          <p:spPr>
            <a:xfrm>
              <a:off x="99388" y="4180114"/>
              <a:ext cx="21569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i="0" dirty="0">
                  <a:solidFill>
                    <a:schemeClr val="bg1"/>
                  </a:solidFill>
                  <a:latin typeface="Arial" panose="020B0604020202020204" pitchFamily="34" charset="0"/>
                  <a:ea typeface="Open Sans Semibold" pitchFamily="2" charset="0"/>
                  <a:cs typeface="Arial" panose="020B0604020202020204" pitchFamily="34" charset="0"/>
                </a:rPr>
                <a:t>Análisis de caso por IA (síntomas e historia clínica), Probabilidad diagnóstica.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0D5767-9C6C-1242-A281-60DE0ACE8DF5}"/>
              </a:ext>
            </a:extLst>
          </p:cNvPr>
          <p:cNvGrpSpPr/>
          <p:nvPr/>
        </p:nvGrpSpPr>
        <p:grpSpPr>
          <a:xfrm>
            <a:off x="6307638" y="4008473"/>
            <a:ext cx="2156952" cy="1110215"/>
            <a:chOff x="228264" y="4052443"/>
            <a:chExt cx="2156952" cy="1110215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FB05B89-F95B-8921-6312-47A8949FD4C5}"/>
                </a:ext>
              </a:extLst>
            </p:cNvPr>
            <p:cNvSpPr/>
            <p:nvPr userDrawn="1"/>
          </p:nvSpPr>
          <p:spPr>
            <a:xfrm>
              <a:off x="228264" y="4052443"/>
              <a:ext cx="2156952" cy="1110215"/>
            </a:xfrm>
            <a:prstGeom prst="roundRect">
              <a:avLst>
                <a:gd name="adj" fmla="val 9929"/>
              </a:avLst>
            </a:prstGeom>
            <a:solidFill>
              <a:srgbClr val="625B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C62C6EE-197E-ECEE-C795-47A5E8AB3009}"/>
                </a:ext>
              </a:extLst>
            </p:cNvPr>
            <p:cNvSpPr txBox="1"/>
            <p:nvPr userDrawn="1"/>
          </p:nvSpPr>
          <p:spPr>
            <a:xfrm>
              <a:off x="421609" y="4238218"/>
              <a:ext cx="177026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i="0" dirty="0">
                  <a:solidFill>
                    <a:schemeClr val="bg1"/>
                  </a:solidFill>
                  <a:latin typeface="Arial" panose="020B0604020202020204" pitchFamily="34" charset="0"/>
                  <a:ea typeface="Open Sans Semibold" pitchFamily="2" charset="0"/>
                  <a:cs typeface="Arial" panose="020B0604020202020204" pitchFamily="34" charset="0"/>
                </a:rPr>
                <a:t>El sistema alerta y coordina con el HCP más cercano.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D1BC12-86F2-840E-27FC-40FCA1785936}"/>
              </a:ext>
            </a:extLst>
          </p:cNvPr>
          <p:cNvGrpSpPr/>
          <p:nvPr/>
        </p:nvGrpSpPr>
        <p:grpSpPr>
          <a:xfrm>
            <a:off x="8691195" y="4021254"/>
            <a:ext cx="3121988" cy="1110215"/>
            <a:chOff x="228264" y="4052443"/>
            <a:chExt cx="3121988" cy="111021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612CFE4-45D4-5922-932E-11808E3ACB31}"/>
                </a:ext>
              </a:extLst>
            </p:cNvPr>
            <p:cNvSpPr/>
            <p:nvPr userDrawn="1"/>
          </p:nvSpPr>
          <p:spPr>
            <a:xfrm>
              <a:off x="228264" y="4052443"/>
              <a:ext cx="3121988" cy="1110215"/>
            </a:xfrm>
            <a:prstGeom prst="roundRect">
              <a:avLst>
                <a:gd name="adj" fmla="val 9929"/>
              </a:avLst>
            </a:prstGeom>
            <a:solidFill>
              <a:srgbClr val="625B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58D551-686E-7F65-1FEC-2123B88C9059}"/>
                </a:ext>
              </a:extLst>
            </p:cNvPr>
            <p:cNvSpPr txBox="1"/>
            <p:nvPr userDrawn="1"/>
          </p:nvSpPr>
          <p:spPr>
            <a:xfrm>
              <a:off x="421609" y="4238218"/>
              <a:ext cx="27980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400" b="1" i="0" dirty="0">
                  <a:solidFill>
                    <a:schemeClr val="bg1"/>
                  </a:solidFill>
                  <a:latin typeface="Arial" panose="020B0604020202020204" pitchFamily="34" charset="0"/>
                  <a:ea typeface="Open Sans Semibold" pitchFamily="2" charset="0"/>
                  <a:cs typeface="Arial" panose="020B0604020202020204" pitchFamily="34" charset="0"/>
                </a:rPr>
                <a:t>Mejora orgánica de </a:t>
              </a:r>
              <a:r>
                <a:rPr lang="es-ES_tradnl" sz="1400" b="1" i="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 Semibold" pitchFamily="2" charset="0"/>
                  <a:cs typeface="Arial" panose="020B0604020202020204" pitchFamily="34" charset="0"/>
                </a:rPr>
                <a:t>SimaLearn</a:t>
              </a:r>
              <a:r>
                <a:rPr lang="es-ES_tradnl" sz="1400" b="1" i="0" dirty="0">
                  <a:solidFill>
                    <a:schemeClr val="bg1"/>
                  </a:solidFill>
                  <a:latin typeface="Arial" panose="020B0604020202020204" pitchFamily="34" charset="0"/>
                  <a:ea typeface="Open Sans Semibold" pitchFamily="2" charset="0"/>
                  <a:cs typeface="Arial" panose="020B0604020202020204" pitchFamily="34" charset="0"/>
                </a:rPr>
                <a:t> adaptación del contenido según el perfil del HCP.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1C616ED-1F63-5C9F-C171-07A39441A7F4}"/>
              </a:ext>
            </a:extLst>
          </p:cNvPr>
          <p:cNvSpPr txBox="1"/>
          <p:nvPr/>
        </p:nvSpPr>
        <p:spPr>
          <a:xfrm>
            <a:off x="7879323" y="5633152"/>
            <a:ext cx="3897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00" b="0" i="0" dirty="0">
                <a:solidFill>
                  <a:srgbClr val="173E8F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Material dirigido y para uso exclusivo de empleados de AZ. </a:t>
            </a:r>
          </a:p>
          <a:p>
            <a:pPr algn="r"/>
            <a:r>
              <a:rPr lang="es-ES_tradnl" sz="1000" b="0" i="0" dirty="0">
                <a:solidFill>
                  <a:srgbClr val="173E8F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Información confidencial. No distribuir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88C6C2-086A-7EA1-D999-A2243E076FDE}"/>
              </a:ext>
            </a:extLst>
          </p:cNvPr>
          <p:cNvGrpSpPr/>
          <p:nvPr/>
        </p:nvGrpSpPr>
        <p:grpSpPr>
          <a:xfrm>
            <a:off x="4964221" y="475085"/>
            <a:ext cx="2269909" cy="1009619"/>
            <a:chOff x="4964221" y="475085"/>
            <a:chExt cx="2269909" cy="100961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C407F0B-32B5-4623-B042-ED5CE53FD284}"/>
                </a:ext>
              </a:extLst>
            </p:cNvPr>
            <p:cNvGrpSpPr/>
            <p:nvPr userDrawn="1"/>
          </p:nvGrpSpPr>
          <p:grpSpPr>
            <a:xfrm>
              <a:off x="4964221" y="475085"/>
              <a:ext cx="1009619" cy="1009619"/>
              <a:chOff x="3893435" y="478656"/>
              <a:chExt cx="1009619" cy="1009619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D710B17-47A8-A80D-5EC3-F5E920F923F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3893435" y="478656"/>
                <a:ext cx="1009619" cy="100961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E7512C1-6BF6-22D5-1D78-CBA654661662}"/>
                  </a:ext>
                </a:extLst>
              </p:cNvPr>
              <p:cNvGrpSpPr/>
              <p:nvPr userDrawn="1"/>
            </p:nvGrpSpPr>
            <p:grpSpPr>
              <a:xfrm>
                <a:off x="3998760" y="555368"/>
                <a:ext cx="840459" cy="886466"/>
                <a:chOff x="2301372" y="2249466"/>
                <a:chExt cx="2266640" cy="2390717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C379E02-3B33-6F8D-D1D8-A29483F659D5}"/>
                    </a:ext>
                  </a:extLst>
                </p:cNvPr>
                <p:cNvSpPr txBox="1"/>
                <p:nvPr/>
              </p:nvSpPr>
              <p:spPr>
                <a:xfrm>
                  <a:off x="2301372" y="2249466"/>
                  <a:ext cx="2266640" cy="747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2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ESTACIÓN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E46928F-7206-B802-7E10-C53104E5EE43}"/>
                    </a:ext>
                  </a:extLst>
                </p:cNvPr>
                <p:cNvSpPr txBox="1"/>
                <p:nvPr/>
              </p:nvSpPr>
              <p:spPr>
                <a:xfrm>
                  <a:off x="2975685" y="2731080"/>
                  <a:ext cx="806116" cy="1909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_tradnl" sz="40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3</a:t>
                  </a:r>
                </a:p>
              </p:txBody>
            </p:sp>
          </p:grpSp>
        </p:grpSp>
        <p:pic>
          <p:nvPicPr>
            <p:cNvPr id="27" name="Picture 26" descr="A yellow flag with purple text&#10;&#10;AI-generated content may be incorrect.">
              <a:extLst>
                <a:ext uri="{FF2B5EF4-FFF2-40B4-BE49-F238E27FC236}">
                  <a16:creationId xmlns:a16="http://schemas.microsoft.com/office/drawing/2014/main" id="{567496F2-2D91-6F7D-2118-144EC66977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 l="45616" t="34812" r="4159" b="12865"/>
            <a:stretch>
              <a:fillRect/>
            </a:stretch>
          </p:blipFill>
          <p:spPr>
            <a:xfrm>
              <a:off x="5980188" y="744457"/>
              <a:ext cx="1253942" cy="608413"/>
            </a:xfrm>
            <a:prstGeom prst="rect">
              <a:avLst/>
            </a:prstGeom>
          </p:spPr>
        </p:pic>
      </p:grpSp>
      <p:pic>
        <p:nvPicPr>
          <p:cNvPr id="32" name="Picture 31" descr="A black and white logo&#10;&#10;AI-generated content may be incorrect.">
            <a:extLst>
              <a:ext uri="{FF2B5EF4-FFF2-40B4-BE49-F238E27FC236}">
                <a16:creationId xmlns:a16="http://schemas.microsoft.com/office/drawing/2014/main" id="{72210CDF-C228-39F0-37EB-CA310434B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6465" y="871503"/>
            <a:ext cx="3188333" cy="937442"/>
          </a:xfrm>
          <a:prstGeom prst="rect">
            <a:avLst/>
          </a:prstGeom>
        </p:spPr>
      </p:pic>
      <p:pic>
        <p:nvPicPr>
          <p:cNvPr id="34" name="Picture 33" descr="A yellow and blue circle with a red cross on it&#10;&#10;AI-generated content may be incorrect.">
            <a:extLst>
              <a:ext uri="{FF2B5EF4-FFF2-40B4-BE49-F238E27FC236}">
                <a16:creationId xmlns:a16="http://schemas.microsoft.com/office/drawing/2014/main" id="{84B5A6DF-F89F-1094-A825-E28C5A7EE7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36" r="81805"/>
          <a:stretch>
            <a:fillRect/>
          </a:stretch>
        </p:blipFill>
        <p:spPr>
          <a:xfrm>
            <a:off x="322061" y="2448488"/>
            <a:ext cx="1662670" cy="1730713"/>
          </a:xfrm>
          <a:prstGeom prst="rect">
            <a:avLst/>
          </a:prstGeom>
        </p:spPr>
      </p:pic>
      <p:pic>
        <p:nvPicPr>
          <p:cNvPr id="35" name="Picture 34" descr="A yellow and blue circle with a red cross on it&#10;&#10;AI-generated content may be incorrect.">
            <a:extLst>
              <a:ext uri="{FF2B5EF4-FFF2-40B4-BE49-F238E27FC236}">
                <a16:creationId xmlns:a16="http://schemas.microsoft.com/office/drawing/2014/main" id="{F3745812-2EE7-70A6-49D8-35B94FA94C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484" r="63157"/>
          <a:stretch>
            <a:fillRect/>
          </a:stretch>
        </p:blipFill>
        <p:spPr>
          <a:xfrm>
            <a:off x="2039907" y="2409609"/>
            <a:ext cx="1662670" cy="1730713"/>
          </a:xfrm>
          <a:prstGeom prst="rect">
            <a:avLst/>
          </a:prstGeom>
        </p:spPr>
      </p:pic>
      <p:pic>
        <p:nvPicPr>
          <p:cNvPr id="36" name="Picture 35" descr="A yellow and blue circle with a red cross on it&#10;&#10;AI-generated content may be incorrect.">
            <a:extLst>
              <a:ext uri="{FF2B5EF4-FFF2-40B4-BE49-F238E27FC236}">
                <a16:creationId xmlns:a16="http://schemas.microsoft.com/office/drawing/2014/main" id="{7314226C-1F16-DF0A-63BF-19807DBB5AC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2077" r="42564"/>
          <a:stretch>
            <a:fillRect/>
          </a:stretch>
        </p:blipFill>
        <p:spPr>
          <a:xfrm>
            <a:off x="4211877" y="2374951"/>
            <a:ext cx="1662670" cy="1730713"/>
          </a:xfrm>
          <a:prstGeom prst="rect">
            <a:avLst/>
          </a:prstGeom>
        </p:spPr>
      </p:pic>
      <p:pic>
        <p:nvPicPr>
          <p:cNvPr id="37" name="Picture 36" descr="A yellow and blue circle with a red cross on it&#10;&#10;AI-generated content may be incorrect.">
            <a:extLst>
              <a:ext uri="{FF2B5EF4-FFF2-40B4-BE49-F238E27FC236}">
                <a16:creationId xmlns:a16="http://schemas.microsoft.com/office/drawing/2014/main" id="{83766F07-0ABB-86E0-0E8D-BAC941206AF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043" r="22598"/>
          <a:stretch>
            <a:fillRect/>
          </a:stretch>
        </p:blipFill>
        <p:spPr>
          <a:xfrm>
            <a:off x="6539088" y="2345133"/>
            <a:ext cx="1662670" cy="1730713"/>
          </a:xfrm>
          <a:prstGeom prst="rect">
            <a:avLst/>
          </a:prstGeom>
        </p:spPr>
      </p:pic>
      <p:pic>
        <p:nvPicPr>
          <p:cNvPr id="38" name="Picture 37" descr="A yellow and blue circle with a red cross on it&#10;&#10;AI-generated content may be incorrect.">
            <a:extLst>
              <a:ext uri="{FF2B5EF4-FFF2-40B4-BE49-F238E27FC236}">
                <a16:creationId xmlns:a16="http://schemas.microsoft.com/office/drawing/2014/main" id="{BA98F589-8CCF-89C7-2211-A5C5CE68EE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1690" r="2951"/>
          <a:stretch>
            <a:fillRect/>
          </a:stretch>
        </p:blipFill>
        <p:spPr>
          <a:xfrm>
            <a:off x="9377716" y="2326833"/>
            <a:ext cx="1662670" cy="173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5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5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ign with yellow buildings and text&#10;&#10;AI-generated content may be incorrect.">
            <a:hlinkClick r:id="rId2" action="ppaction://hlinksldjump"/>
            <a:extLst>
              <a:ext uri="{FF2B5EF4-FFF2-40B4-BE49-F238E27FC236}">
                <a16:creationId xmlns:a16="http://schemas.microsoft.com/office/drawing/2014/main" id="{EDD25BB6-53D7-4AC1-D61A-D60C7D10C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9" y="5384596"/>
            <a:ext cx="1883833" cy="604880"/>
          </a:xfrm>
          <a:prstGeom prst="rect">
            <a:avLst/>
          </a:prstGeom>
        </p:spPr>
      </p:pic>
      <p:pic>
        <p:nvPicPr>
          <p:cNvPr id="4" name="Picture 3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C948B1B2-CE49-249A-A56F-B9191E0A19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87" t="18894" r="4459" b="8985"/>
          <a:stretch>
            <a:fillRect/>
          </a:stretch>
        </p:blipFill>
        <p:spPr>
          <a:xfrm>
            <a:off x="3272026" y="1561416"/>
            <a:ext cx="8701757" cy="40273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278B39-03BE-2D10-7FF4-23395238F034}"/>
              </a:ext>
            </a:extLst>
          </p:cNvPr>
          <p:cNvGrpSpPr/>
          <p:nvPr/>
        </p:nvGrpSpPr>
        <p:grpSpPr>
          <a:xfrm>
            <a:off x="4964221" y="475085"/>
            <a:ext cx="2269909" cy="1009619"/>
            <a:chOff x="4964221" y="475085"/>
            <a:chExt cx="2269909" cy="100961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78F798-E519-E9A5-33C0-B0338CA108AF}"/>
                </a:ext>
              </a:extLst>
            </p:cNvPr>
            <p:cNvGrpSpPr/>
            <p:nvPr userDrawn="1"/>
          </p:nvGrpSpPr>
          <p:grpSpPr>
            <a:xfrm>
              <a:off x="4964221" y="475085"/>
              <a:ext cx="1009619" cy="1009619"/>
              <a:chOff x="3893435" y="478656"/>
              <a:chExt cx="1009619" cy="100961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FD389D2-3673-A71C-2321-7F735FC490A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3893435" y="478656"/>
                <a:ext cx="1009619" cy="1009619"/>
              </a:xfrm>
              <a:prstGeom prst="rect">
                <a:avLst/>
              </a:prstGeom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1893335-023B-359F-BFC4-23B945732995}"/>
                  </a:ext>
                </a:extLst>
              </p:cNvPr>
              <p:cNvGrpSpPr/>
              <p:nvPr userDrawn="1"/>
            </p:nvGrpSpPr>
            <p:grpSpPr>
              <a:xfrm>
                <a:off x="3998760" y="555368"/>
                <a:ext cx="840459" cy="886466"/>
                <a:chOff x="2301372" y="2249466"/>
                <a:chExt cx="2266640" cy="2390717"/>
              </a:xfrm>
            </p:grpSpPr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9BADD4-1EA5-2C15-7933-6A736C160866}"/>
                    </a:ext>
                  </a:extLst>
                </p:cNvPr>
                <p:cNvSpPr txBox="1"/>
                <p:nvPr/>
              </p:nvSpPr>
              <p:spPr>
                <a:xfrm>
                  <a:off x="2301372" y="2249466"/>
                  <a:ext cx="2266640" cy="747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2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ESTACIÓN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F248701-3D47-93B9-D5E6-1B82F169926B}"/>
                    </a:ext>
                  </a:extLst>
                </p:cNvPr>
                <p:cNvSpPr txBox="1"/>
                <p:nvPr/>
              </p:nvSpPr>
              <p:spPr>
                <a:xfrm>
                  <a:off x="2975685" y="2731080"/>
                  <a:ext cx="806116" cy="1909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_tradnl" sz="40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3</a:t>
                  </a:r>
                </a:p>
              </p:txBody>
            </p:sp>
          </p:grpSp>
        </p:grpSp>
        <p:pic>
          <p:nvPicPr>
            <p:cNvPr id="7" name="Picture 6" descr="A yellow flag with purple text&#10;&#10;AI-generated content may be incorrect.">
              <a:extLst>
                <a:ext uri="{FF2B5EF4-FFF2-40B4-BE49-F238E27FC236}">
                  <a16:creationId xmlns:a16="http://schemas.microsoft.com/office/drawing/2014/main" id="{CEEA7573-C79F-6968-DA19-54F862AC16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 l="45616" t="34812" r="4159" b="12865"/>
            <a:stretch>
              <a:fillRect/>
            </a:stretch>
          </p:blipFill>
          <p:spPr>
            <a:xfrm>
              <a:off x="5980188" y="744457"/>
              <a:ext cx="1253942" cy="60841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3EB5E3-60F2-56B9-56B6-15B1FC151410}"/>
              </a:ext>
            </a:extLst>
          </p:cNvPr>
          <p:cNvSpPr txBox="1"/>
          <p:nvPr/>
        </p:nvSpPr>
        <p:spPr>
          <a:xfrm>
            <a:off x="637838" y="2947565"/>
            <a:ext cx="492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1800" b="1" dirty="0" err="1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KPI’s</a:t>
            </a:r>
            <a:r>
              <a:rPr lang="es-ES_tradnl" sz="18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 de Desempeño</a:t>
            </a:r>
          </a:p>
        </p:txBody>
      </p:sp>
    </p:spTree>
    <p:extLst>
      <p:ext uri="{BB962C8B-B14F-4D97-AF65-F5344CB8AC3E}">
        <p14:creationId xmlns:p14="http://schemas.microsoft.com/office/powerpoint/2010/main" val="145183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8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61D38A72-B460-B696-2322-A89B83A8D6E1}"/>
              </a:ext>
            </a:extLst>
          </p:cNvPr>
          <p:cNvSpPr/>
          <p:nvPr/>
        </p:nvSpPr>
        <p:spPr>
          <a:xfrm>
            <a:off x="6255327" y="2608118"/>
            <a:ext cx="4603173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>
            <a:hlinkClick r:id="rId3"/>
            <a:extLst>
              <a:ext uri="{FF2B5EF4-FFF2-40B4-BE49-F238E27FC236}">
                <a16:creationId xmlns:a16="http://schemas.microsoft.com/office/drawing/2014/main" id="{6967CC48-67D3-24EB-635A-436B2E064E8D}"/>
              </a:ext>
            </a:extLst>
          </p:cNvPr>
          <p:cNvSpPr/>
          <p:nvPr/>
        </p:nvSpPr>
        <p:spPr>
          <a:xfrm>
            <a:off x="6255327" y="4083627"/>
            <a:ext cx="4603173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Rectangle 6">
            <a:hlinkClick r:id="rId4"/>
            <a:extLst>
              <a:ext uri="{FF2B5EF4-FFF2-40B4-BE49-F238E27FC236}">
                <a16:creationId xmlns:a16="http://schemas.microsoft.com/office/drawing/2014/main" id="{280C445F-A1F5-ED8A-BA69-28DAC34EF8BD}"/>
              </a:ext>
            </a:extLst>
          </p:cNvPr>
          <p:cNvSpPr/>
          <p:nvPr/>
        </p:nvSpPr>
        <p:spPr>
          <a:xfrm>
            <a:off x="1371600" y="4083627"/>
            <a:ext cx="4603173" cy="11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8" name="Picture 7" descr="A blu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7ACFA1DC-1F14-12DD-CB52-8EE361F80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835" y="4000837"/>
            <a:ext cx="4776830" cy="1329551"/>
          </a:xfrm>
          <a:prstGeom prst="rect">
            <a:avLst/>
          </a:prstGeom>
        </p:spPr>
      </p:pic>
      <p:pic>
        <p:nvPicPr>
          <p:cNvPr id="9" name="Picture 8" descr="A blu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E49150F0-4D47-C368-FCAB-D63F15A78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13" y="2528010"/>
            <a:ext cx="4776830" cy="1329551"/>
          </a:xfrm>
          <a:prstGeom prst="rect">
            <a:avLst/>
          </a:prstGeom>
        </p:spPr>
      </p:pic>
      <p:pic>
        <p:nvPicPr>
          <p:cNvPr id="11" name="Picture 10" descr="A blu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C106C07D-D776-E47A-97BD-DD7A43E4C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13" y="3988820"/>
            <a:ext cx="4776830" cy="1329551"/>
          </a:xfrm>
          <a:prstGeom prst="rect">
            <a:avLst/>
          </a:prstGeom>
        </p:spPr>
      </p:pic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430C2747-90AC-0BD8-60E1-1EF39353535C}"/>
              </a:ext>
            </a:extLst>
          </p:cNvPr>
          <p:cNvSpPr txBox="1"/>
          <p:nvPr/>
        </p:nvSpPr>
        <p:spPr>
          <a:xfrm>
            <a:off x="6713078" y="2813053"/>
            <a:ext cx="372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Módulo 2</a:t>
            </a:r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9D81492A-B009-EDD0-92DA-3A6E2D8E3653}"/>
              </a:ext>
            </a:extLst>
          </p:cNvPr>
          <p:cNvSpPr txBox="1"/>
          <p:nvPr/>
        </p:nvSpPr>
        <p:spPr>
          <a:xfrm>
            <a:off x="6702224" y="3246934"/>
            <a:ext cx="372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Manifestaciones Musculoesqueléticas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1DA8E6-C6B8-4C96-A6AC-DE6BDA727DB3}"/>
              </a:ext>
            </a:extLst>
          </p:cNvPr>
          <p:cNvSpPr txBox="1"/>
          <p:nvPr/>
        </p:nvSpPr>
        <p:spPr>
          <a:xfrm>
            <a:off x="7879323" y="5492616"/>
            <a:ext cx="3897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00" b="0" i="0" dirty="0">
                <a:solidFill>
                  <a:srgbClr val="173E8F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Material dirigido y para uso exclusivo de empleados de AZ. </a:t>
            </a:r>
          </a:p>
          <a:p>
            <a:pPr algn="r"/>
            <a:r>
              <a:rPr lang="es-ES_tradnl" sz="1000" b="0" i="0" dirty="0">
                <a:solidFill>
                  <a:srgbClr val="173E8F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Información confidencial. No distribuir</a:t>
            </a:r>
          </a:p>
        </p:txBody>
      </p:sp>
      <p:sp>
        <p:nvSpPr>
          <p:cNvPr id="17" name="TextBox 16">
            <a:hlinkClick r:id="rId7" action="ppaction://hlinksldjump"/>
            <a:extLst>
              <a:ext uri="{FF2B5EF4-FFF2-40B4-BE49-F238E27FC236}">
                <a16:creationId xmlns:a16="http://schemas.microsoft.com/office/drawing/2014/main" id="{28B640E0-49AC-39B3-F018-9A2B09C67B9F}"/>
              </a:ext>
            </a:extLst>
          </p:cNvPr>
          <p:cNvSpPr txBox="1"/>
          <p:nvPr/>
        </p:nvSpPr>
        <p:spPr>
          <a:xfrm>
            <a:off x="6272829" y="4643196"/>
            <a:ext cx="4582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b="1" dirty="0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Diagnóstico y Tratamiento de la </a:t>
            </a:r>
            <a:r>
              <a:rPr lang="es-ES_tradnl" sz="1400" b="1" dirty="0" err="1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Hipofosfatasia</a:t>
            </a:r>
            <a:endParaRPr lang="es-ES_tradnl" sz="1400" b="1" dirty="0">
              <a:solidFill>
                <a:srgbClr val="FFB531"/>
              </a:solidFill>
              <a:latin typeface="Denk One" panose="02000506060000020004" pitchFamily="2" charset="0"/>
              <a:cs typeface="Denk One" panose="02000506060000020004" pitchFamily="2" charset="0"/>
            </a:endParaRPr>
          </a:p>
        </p:txBody>
      </p:sp>
      <p:sp>
        <p:nvSpPr>
          <p:cNvPr id="18" name="TextBox 17">
            <a:hlinkClick r:id="rId8" action="ppaction://hlinksldjump"/>
            <a:extLst>
              <a:ext uri="{FF2B5EF4-FFF2-40B4-BE49-F238E27FC236}">
                <a16:creationId xmlns:a16="http://schemas.microsoft.com/office/drawing/2014/main" id="{2E50DD4F-FC0B-EAA6-C821-7BC49AC0DDB6}"/>
              </a:ext>
            </a:extLst>
          </p:cNvPr>
          <p:cNvSpPr txBox="1"/>
          <p:nvPr/>
        </p:nvSpPr>
        <p:spPr>
          <a:xfrm>
            <a:off x="1792607" y="4254323"/>
            <a:ext cx="372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Módulo 3</a:t>
            </a:r>
          </a:p>
        </p:txBody>
      </p:sp>
      <p:sp>
        <p:nvSpPr>
          <p:cNvPr id="19" name="TextBox 18">
            <a:hlinkClick r:id="rId7" action="ppaction://hlinksldjump"/>
            <a:extLst>
              <a:ext uri="{FF2B5EF4-FFF2-40B4-BE49-F238E27FC236}">
                <a16:creationId xmlns:a16="http://schemas.microsoft.com/office/drawing/2014/main" id="{D7069A2B-C37B-3ED3-C8FE-D0C58386FC65}"/>
              </a:ext>
            </a:extLst>
          </p:cNvPr>
          <p:cNvSpPr txBox="1"/>
          <p:nvPr/>
        </p:nvSpPr>
        <p:spPr>
          <a:xfrm>
            <a:off x="6713078" y="4254323"/>
            <a:ext cx="372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Módulo 4</a:t>
            </a:r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D05454C1-0480-A685-3561-1640AEA2964B}"/>
              </a:ext>
            </a:extLst>
          </p:cNvPr>
          <p:cNvSpPr txBox="1"/>
          <p:nvPr/>
        </p:nvSpPr>
        <p:spPr>
          <a:xfrm>
            <a:off x="1766490" y="4627807"/>
            <a:ext cx="372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Manifestaciones </a:t>
            </a:r>
            <a:r>
              <a:rPr lang="es-ES_tradnl" sz="1600" b="1" dirty="0" err="1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Extraesqueléticas</a:t>
            </a:r>
            <a:endParaRPr lang="es-ES_tradnl" sz="1600" b="1" dirty="0">
              <a:solidFill>
                <a:srgbClr val="FFB531"/>
              </a:solidFill>
              <a:latin typeface="Denk One" panose="02000506060000020004" pitchFamily="2" charset="0"/>
              <a:cs typeface="Denk One" panose="02000506060000020004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8C0B93-D472-AE31-65DA-9E413DC06DD0}"/>
              </a:ext>
            </a:extLst>
          </p:cNvPr>
          <p:cNvGrpSpPr/>
          <p:nvPr/>
        </p:nvGrpSpPr>
        <p:grpSpPr>
          <a:xfrm>
            <a:off x="4964221" y="475085"/>
            <a:ext cx="2269909" cy="1009619"/>
            <a:chOff x="4964221" y="475085"/>
            <a:chExt cx="2269909" cy="100961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BC5F1F9-CBFF-F34F-B42D-DF5C9941662C}"/>
                </a:ext>
              </a:extLst>
            </p:cNvPr>
            <p:cNvGrpSpPr/>
            <p:nvPr userDrawn="1"/>
          </p:nvGrpSpPr>
          <p:grpSpPr>
            <a:xfrm>
              <a:off x="4964221" y="475085"/>
              <a:ext cx="1009619" cy="1009619"/>
              <a:chOff x="3893435" y="478656"/>
              <a:chExt cx="1009619" cy="1009619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7CB9C7E-BA4C-4E36-4FAD-9E2612BAC01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3893435" y="478656"/>
                <a:ext cx="1009619" cy="1009619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C67E026-5529-3680-6FFF-13B4BCD68520}"/>
                  </a:ext>
                </a:extLst>
              </p:cNvPr>
              <p:cNvGrpSpPr/>
              <p:nvPr userDrawn="1"/>
            </p:nvGrpSpPr>
            <p:grpSpPr>
              <a:xfrm>
                <a:off x="3998760" y="555368"/>
                <a:ext cx="840459" cy="886466"/>
                <a:chOff x="2301372" y="2249466"/>
                <a:chExt cx="2266640" cy="2390717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EF1F40-F8DA-1DF3-2913-D1E8BE3FF1C8}"/>
                    </a:ext>
                  </a:extLst>
                </p:cNvPr>
                <p:cNvSpPr txBox="1"/>
                <p:nvPr/>
              </p:nvSpPr>
              <p:spPr>
                <a:xfrm>
                  <a:off x="2301372" y="2249466"/>
                  <a:ext cx="2266640" cy="747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2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ESTACIÓN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BA2065E-52EF-A7D3-DC4D-8A6B6AC40C6F}"/>
                    </a:ext>
                  </a:extLst>
                </p:cNvPr>
                <p:cNvSpPr txBox="1"/>
                <p:nvPr/>
              </p:nvSpPr>
              <p:spPr>
                <a:xfrm>
                  <a:off x="2975685" y="2731080"/>
                  <a:ext cx="806116" cy="1909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_tradnl" sz="40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3</a:t>
                  </a:r>
                </a:p>
              </p:txBody>
            </p:sp>
          </p:grpSp>
        </p:grpSp>
        <p:pic>
          <p:nvPicPr>
            <p:cNvPr id="23" name="Picture 22" descr="A yellow flag with purple text&#10;&#10;AI-generated content may be incorrect.">
              <a:extLst>
                <a:ext uri="{FF2B5EF4-FFF2-40B4-BE49-F238E27FC236}">
                  <a16:creationId xmlns:a16="http://schemas.microsoft.com/office/drawing/2014/main" id="{2886577B-6E3D-E314-840E-F7A816C5E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rcRect l="45616" t="34812" r="4159" b="12865"/>
            <a:stretch>
              <a:fillRect/>
            </a:stretch>
          </p:blipFill>
          <p:spPr>
            <a:xfrm>
              <a:off x="5980188" y="744457"/>
              <a:ext cx="1253942" cy="608413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8629578-4BD2-A61C-A056-2FA2F1BD414D}"/>
              </a:ext>
            </a:extLst>
          </p:cNvPr>
          <p:cNvSpPr txBox="1"/>
          <p:nvPr/>
        </p:nvSpPr>
        <p:spPr>
          <a:xfrm>
            <a:off x="3635534" y="1749845"/>
            <a:ext cx="4920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CAPACITACIONES</a:t>
            </a:r>
          </a:p>
        </p:txBody>
      </p:sp>
      <p:pic>
        <p:nvPicPr>
          <p:cNvPr id="29" name="Picture 28" descr="A black and white logo&#10;&#10;AI-generated content may be incorrect.">
            <a:extLst>
              <a:ext uri="{FF2B5EF4-FFF2-40B4-BE49-F238E27FC236}">
                <a16:creationId xmlns:a16="http://schemas.microsoft.com/office/drawing/2014/main" id="{A95C3970-95D5-EDE7-C86C-CB99779FF61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32155"/>
          <a:stretch>
            <a:fillRect/>
          </a:stretch>
        </p:blipFill>
        <p:spPr>
          <a:xfrm>
            <a:off x="8556465" y="652785"/>
            <a:ext cx="3220492" cy="1395682"/>
          </a:xfrm>
          <a:prstGeom prst="rect">
            <a:avLst/>
          </a:prstGeom>
        </p:spPr>
      </p:pic>
      <p:pic>
        <p:nvPicPr>
          <p:cNvPr id="30" name="Picture 29" descr="A blue sign with yellow buildings and text&#10;&#10;AI-generated content may be incorrect.">
            <a:hlinkClick r:id="rId12" action="ppaction://hlinksldjump"/>
            <a:extLst>
              <a:ext uri="{FF2B5EF4-FFF2-40B4-BE49-F238E27FC236}">
                <a16:creationId xmlns:a16="http://schemas.microsoft.com/office/drawing/2014/main" id="{12677313-8934-17AF-5AF0-44169560BE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9699" y="5384596"/>
            <a:ext cx="1883833" cy="604880"/>
          </a:xfrm>
          <a:prstGeom prst="rect">
            <a:avLst/>
          </a:prstGeom>
        </p:spPr>
      </p:pic>
      <p:pic>
        <p:nvPicPr>
          <p:cNvPr id="31" name="Picture 30" descr="A blue rectangular object with black border&#10;&#10;AI-generated content may be incorrect.">
            <a:extLst>
              <a:ext uri="{FF2B5EF4-FFF2-40B4-BE49-F238E27FC236}">
                <a16:creationId xmlns:a16="http://schemas.microsoft.com/office/drawing/2014/main" id="{70DDB7FF-A106-6208-B3C9-F6C1B9C84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718" y="2528010"/>
            <a:ext cx="4776830" cy="1329551"/>
          </a:xfrm>
          <a:prstGeom prst="rect">
            <a:avLst/>
          </a:prstGeom>
        </p:spPr>
      </p:pic>
      <p:sp>
        <p:nvSpPr>
          <p:cNvPr id="32" name="TextBox 31">
            <a:hlinkClick r:id="rId14" action="ppaction://hlinksldjump"/>
            <a:extLst>
              <a:ext uri="{FF2B5EF4-FFF2-40B4-BE49-F238E27FC236}">
                <a16:creationId xmlns:a16="http://schemas.microsoft.com/office/drawing/2014/main" id="{F89ED204-EFCB-8BA0-13E1-A703C1C6B1E5}"/>
              </a:ext>
            </a:extLst>
          </p:cNvPr>
          <p:cNvSpPr txBox="1"/>
          <p:nvPr/>
        </p:nvSpPr>
        <p:spPr>
          <a:xfrm>
            <a:off x="1792607" y="2813053"/>
            <a:ext cx="3723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Módulo 1</a:t>
            </a:r>
          </a:p>
        </p:txBody>
      </p:sp>
      <p:sp>
        <p:nvSpPr>
          <p:cNvPr id="33" name="TextBox 32">
            <a:hlinkClick r:id="rId14" action="ppaction://hlinksldjump"/>
            <a:extLst>
              <a:ext uri="{FF2B5EF4-FFF2-40B4-BE49-F238E27FC236}">
                <a16:creationId xmlns:a16="http://schemas.microsoft.com/office/drawing/2014/main" id="{BE728789-7CEF-9D96-5230-4C44AD7D9525}"/>
              </a:ext>
            </a:extLst>
          </p:cNvPr>
          <p:cNvSpPr txBox="1"/>
          <p:nvPr/>
        </p:nvSpPr>
        <p:spPr>
          <a:xfrm>
            <a:off x="1766490" y="3246934"/>
            <a:ext cx="3723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dirty="0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Generalidades de la </a:t>
            </a:r>
            <a:r>
              <a:rPr lang="es-ES_tradnl" sz="1600" b="1" dirty="0" err="1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Hipofosfatasia</a:t>
            </a:r>
            <a:endParaRPr lang="es-ES_tradnl" sz="1600" b="1" dirty="0">
              <a:solidFill>
                <a:srgbClr val="FFB531"/>
              </a:solidFill>
              <a:latin typeface="Denk One" panose="02000506060000020004" pitchFamily="2" charset="0"/>
              <a:cs typeface="Denk One" panose="02000506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8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8" grpId="0" build="allAtOnce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62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AD5AABD-621B-A978-0FD8-C70D365A6520}"/>
              </a:ext>
            </a:extLst>
          </p:cNvPr>
          <p:cNvGrpSpPr/>
          <p:nvPr/>
        </p:nvGrpSpPr>
        <p:grpSpPr>
          <a:xfrm>
            <a:off x="1719217" y="1897950"/>
            <a:ext cx="3067940" cy="1830601"/>
            <a:chOff x="224694" y="3059668"/>
            <a:chExt cx="3067940" cy="18306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206A162-B252-A667-C1CA-C65CE31C3CD1}"/>
                </a:ext>
              </a:extLst>
            </p:cNvPr>
            <p:cNvGrpSpPr/>
            <p:nvPr/>
          </p:nvGrpSpPr>
          <p:grpSpPr>
            <a:xfrm>
              <a:off x="224694" y="3495366"/>
              <a:ext cx="3067940" cy="430888"/>
              <a:chOff x="769121" y="3247815"/>
              <a:chExt cx="3067940" cy="430888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736F8D-F5DB-A62A-4537-71C982E0B9E6}"/>
                  </a:ext>
                </a:extLst>
              </p:cNvPr>
              <p:cNvSpPr txBox="1"/>
              <p:nvPr/>
            </p:nvSpPr>
            <p:spPr>
              <a:xfrm>
                <a:off x="769121" y="3306041"/>
                <a:ext cx="3067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¿Qué es la </a:t>
                </a:r>
                <a:r>
                  <a:rPr lang="es-ES_tradnl" sz="140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Hipofosfatasia</a:t>
                </a:r>
                <a:endParaRPr lang="es-ES_tradnl" sz="1400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2AE5ACD-C214-8258-B244-0D13036AEF85}"/>
                  </a:ext>
                </a:extLst>
              </p:cNvPr>
              <p:cNvSpPr/>
              <p:nvPr/>
            </p:nvSpPr>
            <p:spPr>
              <a:xfrm>
                <a:off x="1076361" y="3247815"/>
                <a:ext cx="2472538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C100BE5-B91C-A7CC-C7E4-1544990F8745}"/>
                </a:ext>
              </a:extLst>
            </p:cNvPr>
            <p:cNvGrpSpPr/>
            <p:nvPr/>
          </p:nvGrpSpPr>
          <p:grpSpPr>
            <a:xfrm>
              <a:off x="1379552" y="4132045"/>
              <a:ext cx="758224" cy="758224"/>
              <a:chOff x="2012533" y="3955702"/>
              <a:chExt cx="649481" cy="649481"/>
            </a:xfrm>
          </p:grpSpPr>
          <p:sp>
            <p:nvSpPr>
              <p:cNvPr id="18" name="Oval 17">
                <a:hlinkClick r:id="rId2"/>
                <a:extLst>
                  <a:ext uri="{FF2B5EF4-FFF2-40B4-BE49-F238E27FC236}">
                    <a16:creationId xmlns:a16="http://schemas.microsoft.com/office/drawing/2014/main" id="{612AD787-7028-B974-9CA0-73F98D65EADA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19" name="Triangle 18">
                <a:hlinkClick r:id="rId2"/>
                <a:extLst>
                  <a:ext uri="{FF2B5EF4-FFF2-40B4-BE49-F238E27FC236}">
                    <a16:creationId xmlns:a16="http://schemas.microsoft.com/office/drawing/2014/main" id="{08F7B306-6896-3E55-E24B-5B67CC2709F9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EC9087-D9BA-C09E-5EE4-8E2A04EE4B96}"/>
                </a:ext>
              </a:extLst>
            </p:cNvPr>
            <p:cNvSpPr txBox="1"/>
            <p:nvPr/>
          </p:nvSpPr>
          <p:spPr>
            <a:xfrm>
              <a:off x="822683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28ABCE9-18DE-E969-483D-5522857DD488}"/>
              </a:ext>
            </a:extLst>
          </p:cNvPr>
          <p:cNvGrpSpPr/>
          <p:nvPr/>
        </p:nvGrpSpPr>
        <p:grpSpPr>
          <a:xfrm>
            <a:off x="9478825" y="475085"/>
            <a:ext cx="2263559" cy="1009619"/>
            <a:chOff x="4984966" y="475085"/>
            <a:chExt cx="2263559" cy="1009619"/>
          </a:xfrm>
        </p:grpSpPr>
        <p:pic>
          <p:nvPicPr>
            <p:cNvPr id="30" name="Picture 29" descr="A yellow flag with blue text&#10;&#10;AI-generated content may be incorrect.">
              <a:extLst>
                <a:ext uri="{FF2B5EF4-FFF2-40B4-BE49-F238E27FC236}">
                  <a16:creationId xmlns:a16="http://schemas.microsoft.com/office/drawing/2014/main" id="{6F1D970C-6656-6329-6F4A-C84632E36C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 l="45878" t="21535" r="3880" b="21774"/>
            <a:stretch>
              <a:fillRect/>
            </a:stretch>
          </p:blipFill>
          <p:spPr>
            <a:xfrm>
              <a:off x="5994583" y="648902"/>
              <a:ext cx="1253942" cy="65919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6737480-A825-451A-C1AE-BCA2F56BB447}"/>
                </a:ext>
              </a:extLst>
            </p:cNvPr>
            <p:cNvGrpSpPr/>
            <p:nvPr userDrawn="1"/>
          </p:nvGrpSpPr>
          <p:grpSpPr>
            <a:xfrm>
              <a:off x="4984966" y="475085"/>
              <a:ext cx="1009619" cy="1009619"/>
              <a:chOff x="3893435" y="478656"/>
              <a:chExt cx="1009619" cy="1009619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0903D44-5785-8CEE-F475-E8AE3EC8954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3893435" y="478656"/>
                <a:ext cx="1009619" cy="1009619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ABAD4C69-E311-205F-48B9-3C17F7FBC99E}"/>
                  </a:ext>
                </a:extLst>
              </p:cNvPr>
              <p:cNvGrpSpPr/>
              <p:nvPr userDrawn="1"/>
            </p:nvGrpSpPr>
            <p:grpSpPr>
              <a:xfrm>
                <a:off x="3998760" y="555368"/>
                <a:ext cx="840459" cy="886466"/>
                <a:chOff x="2301372" y="2249466"/>
                <a:chExt cx="2266640" cy="2390717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BE47C04-07FD-4681-BCD5-98C05AD7882A}"/>
                    </a:ext>
                  </a:extLst>
                </p:cNvPr>
                <p:cNvSpPr txBox="1"/>
                <p:nvPr/>
              </p:nvSpPr>
              <p:spPr>
                <a:xfrm>
                  <a:off x="2301372" y="2249466"/>
                  <a:ext cx="2266640" cy="747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2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ESTACIÓN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24FD8D2-4636-D61D-CCA8-A13FD0DF3C1D}"/>
                    </a:ext>
                  </a:extLst>
                </p:cNvPr>
                <p:cNvSpPr txBox="1"/>
                <p:nvPr/>
              </p:nvSpPr>
              <p:spPr>
                <a:xfrm>
                  <a:off x="2975685" y="2731080"/>
                  <a:ext cx="806116" cy="1909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_tradnl" sz="40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3</a:t>
                  </a:r>
                </a:p>
              </p:txBody>
            </p: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C78A17E-161D-DF0A-2ED7-E6AEAD7D9E49}"/>
              </a:ext>
            </a:extLst>
          </p:cNvPr>
          <p:cNvGrpSpPr/>
          <p:nvPr/>
        </p:nvGrpSpPr>
        <p:grpSpPr>
          <a:xfrm>
            <a:off x="620034" y="774127"/>
            <a:ext cx="5745472" cy="494538"/>
            <a:chOff x="3329790" y="1956436"/>
            <a:chExt cx="5745472" cy="49453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7BF4E77-086C-9F59-1483-567E5EB377E2}"/>
                </a:ext>
              </a:extLst>
            </p:cNvPr>
            <p:cNvSpPr/>
            <p:nvPr/>
          </p:nvSpPr>
          <p:spPr>
            <a:xfrm>
              <a:off x="3329790" y="1956436"/>
              <a:ext cx="5745472" cy="494538"/>
            </a:xfrm>
            <a:prstGeom prst="roundRect">
              <a:avLst/>
            </a:prstGeom>
            <a:solidFill>
              <a:srgbClr val="FFB531"/>
            </a:solidFill>
            <a:ln>
              <a:solidFill>
                <a:srgbClr val="FFB5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BD8156-0714-5DC0-12AF-5F51FCEFDE6A}"/>
                </a:ext>
              </a:extLst>
            </p:cNvPr>
            <p:cNvSpPr txBox="1"/>
            <p:nvPr/>
          </p:nvSpPr>
          <p:spPr>
            <a:xfrm>
              <a:off x="3387969" y="2003650"/>
              <a:ext cx="5607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000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Módulo 1 - Generalidades de la </a:t>
              </a:r>
              <a:r>
                <a:rPr lang="es-ES_tradnl" sz="2000" b="1" dirty="0" err="1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Hipofosfatasia</a:t>
              </a:r>
              <a:endParaRPr lang="es-ES_tradnl" sz="2000" b="1" dirty="0">
                <a:solidFill>
                  <a:schemeClr val="bg1"/>
                </a:solidFill>
                <a:latin typeface="Denk One" panose="02000506060000020004" pitchFamily="2" charset="0"/>
                <a:cs typeface="Denk One" panose="02000506060000020004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A6CD6D2-92A1-1684-12A7-9E665C1FCD6A}"/>
              </a:ext>
            </a:extLst>
          </p:cNvPr>
          <p:cNvGrpSpPr/>
          <p:nvPr/>
        </p:nvGrpSpPr>
        <p:grpSpPr>
          <a:xfrm>
            <a:off x="4624577" y="1897950"/>
            <a:ext cx="3067940" cy="1830601"/>
            <a:chOff x="3130054" y="3059668"/>
            <a:chExt cx="3067940" cy="18306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557A65D-C9D4-0488-6C06-A39CA9995296}"/>
                </a:ext>
              </a:extLst>
            </p:cNvPr>
            <p:cNvGrpSpPr/>
            <p:nvPr/>
          </p:nvGrpSpPr>
          <p:grpSpPr>
            <a:xfrm>
              <a:off x="3130054" y="3495366"/>
              <a:ext cx="3067940" cy="430888"/>
              <a:chOff x="769121" y="3247815"/>
              <a:chExt cx="3067940" cy="43088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E8BA7E-BC29-E9E6-DEC6-D650EBD4751D}"/>
                  </a:ext>
                </a:extLst>
              </p:cNvPr>
              <p:cNvSpPr txBox="1"/>
              <p:nvPr/>
            </p:nvSpPr>
            <p:spPr>
              <a:xfrm>
                <a:off x="769121" y="3321431"/>
                <a:ext cx="3067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Epidemiología</a:t>
                </a:r>
                <a:r>
                  <a:rPr lang="es-ES_tradnl" sz="140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y herencia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923FF5FC-1109-65D5-F588-9D0A8C18204C}"/>
                  </a:ext>
                </a:extLst>
              </p:cNvPr>
              <p:cNvSpPr/>
              <p:nvPr/>
            </p:nvSpPr>
            <p:spPr>
              <a:xfrm>
                <a:off x="1057945" y="3247815"/>
                <a:ext cx="2472538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40B640-6DC4-93E2-BF64-AD004BC16979}"/>
                </a:ext>
              </a:extLst>
            </p:cNvPr>
            <p:cNvSpPr txBox="1"/>
            <p:nvPr/>
          </p:nvSpPr>
          <p:spPr>
            <a:xfrm>
              <a:off x="3728043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2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AE3330C-FDB0-F17D-50A1-E2A7031B603D}"/>
                </a:ext>
              </a:extLst>
            </p:cNvPr>
            <p:cNvGrpSpPr/>
            <p:nvPr/>
          </p:nvGrpSpPr>
          <p:grpSpPr>
            <a:xfrm>
              <a:off x="4284912" y="4132045"/>
              <a:ext cx="758224" cy="758224"/>
              <a:chOff x="2012533" y="3955702"/>
              <a:chExt cx="649481" cy="649481"/>
            </a:xfrm>
          </p:grpSpPr>
          <p:sp>
            <p:nvSpPr>
              <p:cNvPr id="40" name="Oval 39">
                <a:hlinkClick r:id="rId5"/>
                <a:extLst>
                  <a:ext uri="{FF2B5EF4-FFF2-40B4-BE49-F238E27FC236}">
                    <a16:creationId xmlns:a16="http://schemas.microsoft.com/office/drawing/2014/main" id="{BC9EF2F1-89E6-9BFE-A5EB-8D5FBA92C992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41" name="Triangle 40">
                <a:hlinkClick r:id="rId5"/>
                <a:extLst>
                  <a:ext uri="{FF2B5EF4-FFF2-40B4-BE49-F238E27FC236}">
                    <a16:creationId xmlns:a16="http://schemas.microsoft.com/office/drawing/2014/main" id="{1A85231F-F70E-B98E-9C6C-7FDCC292C229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CDFBF4-ACE6-720C-5A27-D83368EA9094}"/>
              </a:ext>
            </a:extLst>
          </p:cNvPr>
          <p:cNvGrpSpPr/>
          <p:nvPr/>
        </p:nvGrpSpPr>
        <p:grpSpPr>
          <a:xfrm>
            <a:off x="7590523" y="1897950"/>
            <a:ext cx="3067940" cy="1830601"/>
            <a:chOff x="6096000" y="3059668"/>
            <a:chExt cx="3067940" cy="18306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20B185D-B8EA-153D-ACE0-EAA26EC44092}"/>
                </a:ext>
              </a:extLst>
            </p:cNvPr>
            <p:cNvGrpSpPr/>
            <p:nvPr/>
          </p:nvGrpSpPr>
          <p:grpSpPr>
            <a:xfrm>
              <a:off x="6096000" y="3495366"/>
              <a:ext cx="3067940" cy="430888"/>
              <a:chOff x="769121" y="3247815"/>
              <a:chExt cx="3067940" cy="43088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577971A-1430-79C7-10BE-36341E042FEF}"/>
                  </a:ext>
                </a:extLst>
              </p:cNvPr>
              <p:cNvSpPr txBox="1"/>
              <p:nvPr/>
            </p:nvSpPr>
            <p:spPr>
              <a:xfrm>
                <a:off x="769121" y="3321431"/>
                <a:ext cx="3067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Fisiopatología</a:t>
                </a:r>
                <a:r>
                  <a:rPr lang="es-ES_tradnl" sz="140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de la Enfermedad</a:t>
                </a: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7CC7BC4-66AE-07C4-DB6D-FED88172C434}"/>
                  </a:ext>
                </a:extLst>
              </p:cNvPr>
              <p:cNvSpPr/>
              <p:nvPr/>
            </p:nvSpPr>
            <p:spPr>
              <a:xfrm>
                <a:off x="962847" y="3247815"/>
                <a:ext cx="2670049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1FA307-E3A5-85F0-E983-B907ED8E4DB4}"/>
                </a:ext>
              </a:extLst>
            </p:cNvPr>
            <p:cNvSpPr txBox="1"/>
            <p:nvPr/>
          </p:nvSpPr>
          <p:spPr>
            <a:xfrm>
              <a:off x="6693989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3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E1FF53A-E3C2-F49D-FE9F-5E9EA1823E68}"/>
                </a:ext>
              </a:extLst>
            </p:cNvPr>
            <p:cNvGrpSpPr/>
            <p:nvPr/>
          </p:nvGrpSpPr>
          <p:grpSpPr>
            <a:xfrm>
              <a:off x="7159786" y="4132045"/>
              <a:ext cx="758224" cy="758224"/>
              <a:chOff x="2012533" y="3955702"/>
              <a:chExt cx="649481" cy="649481"/>
            </a:xfrm>
          </p:grpSpPr>
          <p:sp>
            <p:nvSpPr>
              <p:cNvPr id="47" name="Oval 4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2719B68-9D69-BBC6-4AB3-D2B87D8F8248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48" name="Triangle 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EE30DD-E263-438B-3BE8-56DCE499CD5C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C7C32F0-C4D0-BACA-74E5-ABCB957AA56E}"/>
              </a:ext>
            </a:extLst>
          </p:cNvPr>
          <p:cNvGrpSpPr/>
          <p:nvPr/>
        </p:nvGrpSpPr>
        <p:grpSpPr>
          <a:xfrm>
            <a:off x="2909975" y="4229122"/>
            <a:ext cx="3067940" cy="1830601"/>
            <a:chOff x="9124493" y="3059668"/>
            <a:chExt cx="3067940" cy="18306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8292D55-2785-C345-3770-5C26E0536FEA}"/>
                </a:ext>
              </a:extLst>
            </p:cNvPr>
            <p:cNvGrpSpPr/>
            <p:nvPr/>
          </p:nvGrpSpPr>
          <p:grpSpPr>
            <a:xfrm>
              <a:off x="9124493" y="3495366"/>
              <a:ext cx="3067940" cy="430888"/>
              <a:chOff x="769121" y="3247815"/>
              <a:chExt cx="3067940" cy="43088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309C2CF-282B-0470-E929-2764E7ECDAE1}"/>
                  </a:ext>
                </a:extLst>
              </p:cNvPr>
              <p:cNvSpPr txBox="1"/>
              <p:nvPr/>
            </p:nvSpPr>
            <p:spPr>
              <a:xfrm>
                <a:off x="769121" y="3321431"/>
                <a:ext cx="3067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20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Arquetipos de pacientes para la HPP</a:t>
                </a: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7F4229F6-30F4-10B4-6DCD-93D1F89979CD}"/>
                  </a:ext>
                </a:extLst>
              </p:cNvPr>
              <p:cNvSpPr/>
              <p:nvPr/>
            </p:nvSpPr>
            <p:spPr>
              <a:xfrm>
                <a:off x="962847" y="3247815"/>
                <a:ext cx="2670049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AB87F2F-CAC8-CD66-A836-02D65ECC6F7D}"/>
                </a:ext>
              </a:extLst>
            </p:cNvPr>
            <p:cNvSpPr txBox="1"/>
            <p:nvPr/>
          </p:nvSpPr>
          <p:spPr>
            <a:xfrm>
              <a:off x="9722482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4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E5E7CA1-5880-6833-A628-B8D7FFE8497E}"/>
                </a:ext>
              </a:extLst>
            </p:cNvPr>
            <p:cNvGrpSpPr/>
            <p:nvPr/>
          </p:nvGrpSpPr>
          <p:grpSpPr>
            <a:xfrm>
              <a:off x="10188279" y="4132045"/>
              <a:ext cx="758224" cy="758224"/>
              <a:chOff x="2012533" y="3955702"/>
              <a:chExt cx="649481" cy="649481"/>
            </a:xfrm>
          </p:grpSpPr>
          <p:sp>
            <p:nvSpPr>
              <p:cNvPr id="58" name="Oval 57">
                <a:hlinkClick r:id="rId7"/>
                <a:extLst>
                  <a:ext uri="{FF2B5EF4-FFF2-40B4-BE49-F238E27FC236}">
                    <a16:creationId xmlns:a16="http://schemas.microsoft.com/office/drawing/2014/main" id="{CC257FB9-6538-FA69-4084-C0C6078DE92B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59" name="Triangle 58">
                <a:hlinkClick r:id="rId7"/>
                <a:extLst>
                  <a:ext uri="{FF2B5EF4-FFF2-40B4-BE49-F238E27FC236}">
                    <a16:creationId xmlns:a16="http://schemas.microsoft.com/office/drawing/2014/main" id="{5C0BDF94-B3A8-5C54-B117-6940A45B05FF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C0CFECA-8601-8889-EF38-14807E8F3EEE}"/>
              </a:ext>
            </a:extLst>
          </p:cNvPr>
          <p:cNvSpPr txBox="1"/>
          <p:nvPr/>
        </p:nvSpPr>
        <p:spPr>
          <a:xfrm>
            <a:off x="2709949" y="16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60B8A23-FF6C-E0E7-2C96-07012FEE4A91}"/>
              </a:ext>
            </a:extLst>
          </p:cNvPr>
          <p:cNvGrpSpPr/>
          <p:nvPr/>
        </p:nvGrpSpPr>
        <p:grpSpPr>
          <a:xfrm>
            <a:off x="6106084" y="4229122"/>
            <a:ext cx="3573944" cy="1830601"/>
            <a:chOff x="9124493" y="3059668"/>
            <a:chExt cx="3573944" cy="18306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8F79F7E-7406-4415-459E-1C876B865FD5}"/>
                </a:ext>
              </a:extLst>
            </p:cNvPr>
            <p:cNvGrpSpPr/>
            <p:nvPr/>
          </p:nvGrpSpPr>
          <p:grpSpPr>
            <a:xfrm>
              <a:off x="9124493" y="3495366"/>
              <a:ext cx="3573944" cy="430888"/>
              <a:chOff x="769121" y="3247815"/>
              <a:chExt cx="3573944" cy="430888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9C8DEE23-2E22-CC70-4A5A-4DA5C9B2FFDA}"/>
                  </a:ext>
                </a:extLst>
              </p:cNvPr>
              <p:cNvSpPr txBox="1"/>
              <p:nvPr/>
            </p:nvSpPr>
            <p:spPr>
              <a:xfrm>
                <a:off x="769121" y="3321431"/>
                <a:ext cx="3573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20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Carga de la Enfermedad en Pacientes </a:t>
                </a:r>
                <a:r>
                  <a:rPr lang="es-ES_tradnl" sz="120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Pediátrico</a:t>
                </a:r>
                <a:endParaRPr lang="es-ES_tradnl" sz="1200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59B3D820-FB2B-ADC6-C863-9BFBA5BF731C}"/>
                  </a:ext>
                </a:extLst>
              </p:cNvPr>
              <p:cNvSpPr/>
              <p:nvPr/>
            </p:nvSpPr>
            <p:spPr>
              <a:xfrm>
                <a:off x="871062" y="3247815"/>
                <a:ext cx="3370063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F40F24F-B745-22C0-83A3-C68530C29FF7}"/>
                </a:ext>
              </a:extLst>
            </p:cNvPr>
            <p:cNvSpPr txBox="1"/>
            <p:nvPr/>
          </p:nvSpPr>
          <p:spPr>
            <a:xfrm>
              <a:off x="9975484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5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4DAB9E9-E593-FFBD-AF07-C3D28500D7B7}"/>
                </a:ext>
              </a:extLst>
            </p:cNvPr>
            <p:cNvGrpSpPr/>
            <p:nvPr/>
          </p:nvGrpSpPr>
          <p:grpSpPr>
            <a:xfrm>
              <a:off x="10532353" y="4132045"/>
              <a:ext cx="758224" cy="758224"/>
              <a:chOff x="2307261" y="3955702"/>
              <a:chExt cx="649481" cy="649481"/>
            </a:xfrm>
          </p:grpSpPr>
          <p:sp>
            <p:nvSpPr>
              <p:cNvPr id="69" name="Oval 68">
                <a:hlinkClick r:id="rId8"/>
                <a:extLst>
                  <a:ext uri="{FF2B5EF4-FFF2-40B4-BE49-F238E27FC236}">
                    <a16:creationId xmlns:a16="http://schemas.microsoft.com/office/drawing/2014/main" id="{45B35ACA-BC80-4A22-5BE7-BDBD662EF0D1}"/>
                  </a:ext>
                </a:extLst>
              </p:cNvPr>
              <p:cNvSpPr/>
              <p:nvPr/>
            </p:nvSpPr>
            <p:spPr>
              <a:xfrm>
                <a:off x="2307261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70" name="Triangle 69">
                <a:hlinkClick r:id="rId8"/>
                <a:extLst>
                  <a:ext uri="{FF2B5EF4-FFF2-40B4-BE49-F238E27FC236}">
                    <a16:creationId xmlns:a16="http://schemas.microsoft.com/office/drawing/2014/main" id="{25300ED3-891A-98E0-F292-7AF8E64EF826}"/>
                  </a:ext>
                </a:extLst>
              </p:cNvPr>
              <p:cNvSpPr/>
              <p:nvPr/>
            </p:nvSpPr>
            <p:spPr>
              <a:xfrm rot="5400000">
                <a:off x="2516359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pic>
        <p:nvPicPr>
          <p:cNvPr id="78" name="Picture 77" descr="A yellow and purple sign with black border&#10;&#10;AI-generated content may be incorrect.">
            <a:hlinkClick r:id="rId9" action="ppaction://hlinksldjump"/>
            <a:extLst>
              <a:ext uri="{FF2B5EF4-FFF2-40B4-BE49-F238E27FC236}">
                <a16:creationId xmlns:a16="http://schemas.microsoft.com/office/drawing/2014/main" id="{ABE833B8-9CE8-CFAB-F82C-BE449BE6E1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34" y="5834037"/>
            <a:ext cx="1561935" cy="4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D05C2-B07D-A3DB-94D5-DC2009B42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858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/>
    </mc:Choice>
    <mc:Fallback xmlns=""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6595-ED19-A1EA-CC1B-111322278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3C8315-8C03-AE97-CA94-43C76C06ABC3}"/>
              </a:ext>
            </a:extLst>
          </p:cNvPr>
          <p:cNvGrpSpPr/>
          <p:nvPr/>
        </p:nvGrpSpPr>
        <p:grpSpPr>
          <a:xfrm>
            <a:off x="0" y="1484704"/>
            <a:ext cx="6766560" cy="755100"/>
            <a:chOff x="3387969" y="1956436"/>
            <a:chExt cx="6766560" cy="7551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2A82E58-0E2F-F5C2-875E-B2D122105141}"/>
                </a:ext>
              </a:extLst>
            </p:cNvPr>
            <p:cNvSpPr/>
            <p:nvPr/>
          </p:nvSpPr>
          <p:spPr>
            <a:xfrm>
              <a:off x="3816557" y="1956436"/>
              <a:ext cx="5936918" cy="494538"/>
            </a:xfrm>
            <a:prstGeom prst="roundRect">
              <a:avLst/>
            </a:prstGeom>
            <a:solidFill>
              <a:srgbClr val="FFB531"/>
            </a:solidFill>
            <a:ln>
              <a:solidFill>
                <a:srgbClr val="FFB5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8F479-715A-C0C2-1305-89290FFBEDFA}"/>
                </a:ext>
              </a:extLst>
            </p:cNvPr>
            <p:cNvSpPr txBox="1"/>
            <p:nvPr/>
          </p:nvSpPr>
          <p:spPr>
            <a:xfrm>
              <a:off x="3387969" y="2003650"/>
              <a:ext cx="67665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0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Módulo 2- Manifestaciones Musculoesqueléticas</a:t>
              </a:r>
            </a:p>
            <a:p>
              <a:pPr algn="ctr"/>
              <a:endParaRPr lang="es-ES_tradnl" sz="20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D672DB-FCC9-0C76-B2A7-018B3009FD5E}"/>
              </a:ext>
            </a:extLst>
          </p:cNvPr>
          <p:cNvGrpSpPr/>
          <p:nvPr/>
        </p:nvGrpSpPr>
        <p:grpSpPr>
          <a:xfrm>
            <a:off x="9478825" y="475085"/>
            <a:ext cx="2269909" cy="1009619"/>
            <a:chOff x="4964221" y="475085"/>
            <a:chExt cx="2269909" cy="10096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031DD9-246F-A887-C830-C8CA73D55C72}"/>
                </a:ext>
              </a:extLst>
            </p:cNvPr>
            <p:cNvGrpSpPr/>
            <p:nvPr userDrawn="1"/>
          </p:nvGrpSpPr>
          <p:grpSpPr>
            <a:xfrm>
              <a:off x="4964221" y="475085"/>
              <a:ext cx="1009619" cy="1009619"/>
              <a:chOff x="3893435" y="478656"/>
              <a:chExt cx="1009619" cy="100961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D16BA8C-7F7B-2E25-AAFE-037C192F82A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3893435" y="478656"/>
                <a:ext cx="1009619" cy="1009619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57241F7-4576-AB04-B946-1AC0AE7595B0}"/>
                  </a:ext>
                </a:extLst>
              </p:cNvPr>
              <p:cNvGrpSpPr/>
              <p:nvPr userDrawn="1"/>
            </p:nvGrpSpPr>
            <p:grpSpPr>
              <a:xfrm>
                <a:off x="3998760" y="555368"/>
                <a:ext cx="840459" cy="886466"/>
                <a:chOff x="2301372" y="2249466"/>
                <a:chExt cx="2266640" cy="2390717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9301238-46F7-32A6-A94B-0E4EA5C35924}"/>
                    </a:ext>
                  </a:extLst>
                </p:cNvPr>
                <p:cNvSpPr txBox="1"/>
                <p:nvPr/>
              </p:nvSpPr>
              <p:spPr>
                <a:xfrm>
                  <a:off x="2301372" y="2249466"/>
                  <a:ext cx="2266640" cy="747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2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ESTACIÓN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109399E-5BE1-8B69-1D03-B44EBCCC2055}"/>
                    </a:ext>
                  </a:extLst>
                </p:cNvPr>
                <p:cNvSpPr txBox="1"/>
                <p:nvPr/>
              </p:nvSpPr>
              <p:spPr>
                <a:xfrm>
                  <a:off x="2975685" y="2731080"/>
                  <a:ext cx="806116" cy="1909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_tradnl" sz="40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3</a:t>
                  </a:r>
                </a:p>
              </p:txBody>
            </p:sp>
          </p:grpSp>
        </p:grpSp>
        <p:pic>
          <p:nvPicPr>
            <p:cNvPr id="21" name="Picture 20" descr="A yellow flag with purple text&#10;&#10;AI-generated content may be incorrect.">
              <a:extLst>
                <a:ext uri="{FF2B5EF4-FFF2-40B4-BE49-F238E27FC236}">
                  <a16:creationId xmlns:a16="http://schemas.microsoft.com/office/drawing/2014/main" id="{E3FE73FF-633E-D30B-EA24-D87D4776DB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 l="45616" t="34812" r="4159" b="12865"/>
            <a:stretch>
              <a:fillRect/>
            </a:stretch>
          </p:blipFill>
          <p:spPr>
            <a:xfrm>
              <a:off x="5980188" y="744457"/>
              <a:ext cx="1253942" cy="6084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8BF844-2DBD-358A-1ECB-B34D9551D5F6}"/>
              </a:ext>
            </a:extLst>
          </p:cNvPr>
          <p:cNvGrpSpPr/>
          <p:nvPr/>
        </p:nvGrpSpPr>
        <p:grpSpPr>
          <a:xfrm>
            <a:off x="1719217" y="2798702"/>
            <a:ext cx="3067940" cy="1830601"/>
            <a:chOff x="224694" y="3059668"/>
            <a:chExt cx="3067940" cy="183060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473C845-FAFB-655C-149D-A2C8DF465FEC}"/>
                </a:ext>
              </a:extLst>
            </p:cNvPr>
            <p:cNvGrpSpPr/>
            <p:nvPr/>
          </p:nvGrpSpPr>
          <p:grpSpPr>
            <a:xfrm>
              <a:off x="224694" y="3482648"/>
              <a:ext cx="3067940" cy="461665"/>
              <a:chOff x="769121" y="3235097"/>
              <a:chExt cx="3067940" cy="46166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2502486-CE0E-FDA4-8D5A-307B2DAB9D33}"/>
                  </a:ext>
                </a:extLst>
              </p:cNvPr>
              <p:cNvSpPr txBox="1"/>
              <p:nvPr/>
            </p:nvSpPr>
            <p:spPr>
              <a:xfrm>
                <a:off x="769121" y="3235097"/>
                <a:ext cx="30679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Manifestaciones </a:t>
                </a:r>
                <a:r>
                  <a:rPr lang="es-ES_tradnl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Clínicas</a:t>
                </a:r>
                <a:r>
                  <a:rPr lang="es-ES_tradnl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</a:t>
                </a:r>
                <a:r>
                  <a:rPr lang="es-ES_tradnl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Musculoesqueléticas</a:t>
                </a:r>
                <a:endParaRPr lang="es-ES_tradnl" sz="12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7BF833EF-D5CC-2D77-9AD5-43A8DD9AE5ED}"/>
                  </a:ext>
                </a:extLst>
              </p:cNvPr>
              <p:cNvSpPr/>
              <p:nvPr/>
            </p:nvSpPr>
            <p:spPr>
              <a:xfrm>
                <a:off x="1076361" y="3247815"/>
                <a:ext cx="2472538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173E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C9EC0EC-D09D-39EB-EE44-F49F792D8E56}"/>
                </a:ext>
              </a:extLst>
            </p:cNvPr>
            <p:cNvGrpSpPr/>
            <p:nvPr/>
          </p:nvGrpSpPr>
          <p:grpSpPr>
            <a:xfrm>
              <a:off x="1379552" y="4132045"/>
              <a:ext cx="758224" cy="758224"/>
              <a:chOff x="2012533" y="3955702"/>
              <a:chExt cx="649481" cy="649481"/>
            </a:xfrm>
          </p:grpSpPr>
          <p:sp>
            <p:nvSpPr>
              <p:cNvPr id="30" name="Oval 29">
                <a:hlinkClick r:id="rId4"/>
                <a:extLst>
                  <a:ext uri="{FF2B5EF4-FFF2-40B4-BE49-F238E27FC236}">
                    <a16:creationId xmlns:a16="http://schemas.microsoft.com/office/drawing/2014/main" id="{36FF9874-3FD4-7FD3-E8CC-65BA0B57EF76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31" name="Triangle 30">
                <a:hlinkClick r:id="rId4"/>
                <a:extLst>
                  <a:ext uri="{FF2B5EF4-FFF2-40B4-BE49-F238E27FC236}">
                    <a16:creationId xmlns:a16="http://schemas.microsoft.com/office/drawing/2014/main" id="{120D8735-F3AA-E944-CA51-79F4754F792E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97EE40-679A-2960-A3D4-81AF3E50CA5E}"/>
                </a:ext>
              </a:extLst>
            </p:cNvPr>
            <p:cNvSpPr txBox="1"/>
            <p:nvPr/>
          </p:nvSpPr>
          <p:spPr>
            <a:xfrm>
              <a:off x="822683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4AC580-E7F5-0E94-C2DE-51ED8BC233E5}"/>
              </a:ext>
            </a:extLst>
          </p:cNvPr>
          <p:cNvGrpSpPr/>
          <p:nvPr/>
        </p:nvGrpSpPr>
        <p:grpSpPr>
          <a:xfrm>
            <a:off x="4624577" y="2798702"/>
            <a:ext cx="3067940" cy="1830601"/>
            <a:chOff x="3130054" y="3059668"/>
            <a:chExt cx="3067940" cy="183060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6AC83BC-A753-0D86-7368-5B44DB08B071}"/>
                </a:ext>
              </a:extLst>
            </p:cNvPr>
            <p:cNvGrpSpPr/>
            <p:nvPr/>
          </p:nvGrpSpPr>
          <p:grpSpPr>
            <a:xfrm>
              <a:off x="3130054" y="3495366"/>
              <a:ext cx="3067940" cy="430888"/>
              <a:chOff x="769121" y="3247815"/>
              <a:chExt cx="3067940" cy="43088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BCF48FA-275B-C346-89FA-6B236C44591C}"/>
                  </a:ext>
                </a:extLst>
              </p:cNvPr>
              <p:cNvSpPr txBox="1"/>
              <p:nvPr/>
            </p:nvSpPr>
            <p:spPr>
              <a:xfrm>
                <a:off x="769121" y="3321431"/>
                <a:ext cx="3067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Hallazgos </a:t>
                </a:r>
                <a:r>
                  <a:rPr lang="es-ES_tradnl" sz="14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Radiográficos</a:t>
                </a:r>
                <a:endParaRPr lang="es-ES_tradnl" sz="14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98D51B6A-CF7C-CC7A-8227-95D765B78C1E}"/>
                  </a:ext>
                </a:extLst>
              </p:cNvPr>
              <p:cNvSpPr/>
              <p:nvPr/>
            </p:nvSpPr>
            <p:spPr>
              <a:xfrm>
                <a:off x="1057945" y="3247815"/>
                <a:ext cx="2472538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173E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420D0D6-12CB-AEF5-E655-0BACE40516D8}"/>
                </a:ext>
              </a:extLst>
            </p:cNvPr>
            <p:cNvSpPr txBox="1"/>
            <p:nvPr/>
          </p:nvSpPr>
          <p:spPr>
            <a:xfrm>
              <a:off x="3728043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2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5A481FF-842D-6F6D-7D65-14B07CCE8F44}"/>
                </a:ext>
              </a:extLst>
            </p:cNvPr>
            <p:cNvGrpSpPr/>
            <p:nvPr/>
          </p:nvGrpSpPr>
          <p:grpSpPr>
            <a:xfrm>
              <a:off x="4284912" y="4132045"/>
              <a:ext cx="758224" cy="758224"/>
              <a:chOff x="2012533" y="3955702"/>
              <a:chExt cx="649481" cy="649481"/>
            </a:xfrm>
          </p:grpSpPr>
          <p:sp>
            <p:nvSpPr>
              <p:cNvPr id="38" name="Oval 37">
                <a:hlinkClick r:id="rId5"/>
                <a:extLst>
                  <a:ext uri="{FF2B5EF4-FFF2-40B4-BE49-F238E27FC236}">
                    <a16:creationId xmlns:a16="http://schemas.microsoft.com/office/drawing/2014/main" id="{5663F65A-0723-0F40-7679-88FC3981391D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39" name="Triangle 38">
                <a:hlinkClick r:id="rId5"/>
                <a:extLst>
                  <a:ext uri="{FF2B5EF4-FFF2-40B4-BE49-F238E27FC236}">
                    <a16:creationId xmlns:a16="http://schemas.microsoft.com/office/drawing/2014/main" id="{CCADFFA5-F8A7-4D9B-B874-7D00A561DACB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2DBE514-2B6E-4003-051A-7054CAC64099}"/>
              </a:ext>
            </a:extLst>
          </p:cNvPr>
          <p:cNvGrpSpPr/>
          <p:nvPr/>
        </p:nvGrpSpPr>
        <p:grpSpPr>
          <a:xfrm>
            <a:off x="7590523" y="2798702"/>
            <a:ext cx="3067940" cy="1830601"/>
            <a:chOff x="6096000" y="3059668"/>
            <a:chExt cx="3067940" cy="183060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D5B1231-C3A4-E188-C84C-84331F5ED6CA}"/>
                </a:ext>
              </a:extLst>
            </p:cNvPr>
            <p:cNvGrpSpPr/>
            <p:nvPr/>
          </p:nvGrpSpPr>
          <p:grpSpPr>
            <a:xfrm>
              <a:off x="6096000" y="3495366"/>
              <a:ext cx="3067940" cy="430888"/>
              <a:chOff x="769121" y="3247815"/>
              <a:chExt cx="3067940" cy="43088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46913B-495B-BA42-00BE-CF49A10F5A6B}"/>
                  </a:ext>
                </a:extLst>
              </p:cNvPr>
              <p:cNvSpPr txBox="1"/>
              <p:nvPr/>
            </p:nvSpPr>
            <p:spPr>
              <a:xfrm>
                <a:off x="769121" y="3321431"/>
                <a:ext cx="3067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Escalas </a:t>
                </a:r>
                <a:r>
                  <a:rPr lang="es-ES_tradnl" sz="14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Radiográficas</a:t>
                </a:r>
                <a:endParaRPr lang="es-ES_tradnl" sz="14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A4682167-565E-F7EB-63EB-9A6D6439D6D8}"/>
                  </a:ext>
                </a:extLst>
              </p:cNvPr>
              <p:cNvSpPr/>
              <p:nvPr/>
            </p:nvSpPr>
            <p:spPr>
              <a:xfrm>
                <a:off x="962847" y="3247815"/>
                <a:ext cx="2670049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173E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1AE9E08-4937-801C-FE60-118119AD7F0C}"/>
                </a:ext>
              </a:extLst>
            </p:cNvPr>
            <p:cNvSpPr txBox="1"/>
            <p:nvPr/>
          </p:nvSpPr>
          <p:spPr>
            <a:xfrm>
              <a:off x="6693989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3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800BD7-4F7A-67FC-EF32-59F3DBB2B878}"/>
                </a:ext>
              </a:extLst>
            </p:cNvPr>
            <p:cNvGrpSpPr/>
            <p:nvPr/>
          </p:nvGrpSpPr>
          <p:grpSpPr>
            <a:xfrm>
              <a:off x="7159786" y="4132045"/>
              <a:ext cx="758224" cy="758224"/>
              <a:chOff x="2012533" y="3955702"/>
              <a:chExt cx="649481" cy="649481"/>
            </a:xfrm>
          </p:grpSpPr>
          <p:sp>
            <p:nvSpPr>
              <p:cNvPr id="46" name="Oval 45">
                <a:hlinkClick r:id="rId6"/>
                <a:extLst>
                  <a:ext uri="{FF2B5EF4-FFF2-40B4-BE49-F238E27FC236}">
                    <a16:creationId xmlns:a16="http://schemas.microsoft.com/office/drawing/2014/main" id="{36B1E084-9B66-33C8-FAAA-8F3D724F430A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47" name="Triangle 46">
                <a:hlinkClick r:id="rId6"/>
                <a:extLst>
                  <a:ext uri="{FF2B5EF4-FFF2-40B4-BE49-F238E27FC236}">
                    <a16:creationId xmlns:a16="http://schemas.microsoft.com/office/drawing/2014/main" id="{AA3BFB21-B6E1-E613-0B2C-0A893E0EDF4A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pic>
        <p:nvPicPr>
          <p:cNvPr id="50" name="Picture 49" descr="A yellow and purple sign with black border&#10;&#10;AI-generated content may be incorrect.">
            <a:hlinkClick r:id="rId7" action="ppaction://hlinksldjump"/>
            <a:extLst>
              <a:ext uri="{FF2B5EF4-FFF2-40B4-BE49-F238E27FC236}">
                <a16:creationId xmlns:a16="http://schemas.microsoft.com/office/drawing/2014/main" id="{78803891-D62E-403C-AA13-FED4B9500E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34" y="5373296"/>
            <a:ext cx="1561935" cy="4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8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244DF-D286-C4B6-CE9A-A3D114871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6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0F8B7B-E863-56DB-D7F8-B7871961AB4E}"/>
              </a:ext>
            </a:extLst>
          </p:cNvPr>
          <p:cNvSpPr txBox="1"/>
          <p:nvPr/>
        </p:nvSpPr>
        <p:spPr>
          <a:xfrm>
            <a:off x="4147183" y="5492616"/>
            <a:ext cx="3897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800" b="0" i="0" dirty="0">
                <a:solidFill>
                  <a:schemeClr val="bg1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Material dirigido y para uso exclusivo de empleados de AZ. </a:t>
            </a:r>
          </a:p>
          <a:p>
            <a:pPr algn="ctr"/>
            <a:r>
              <a:rPr lang="es-ES_tradnl" sz="800" b="0" i="0" dirty="0">
                <a:solidFill>
                  <a:schemeClr val="bg1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Información confidencial. No distribuir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807CF-BB7F-B72C-E954-7F3F99C0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692" y="1734039"/>
            <a:ext cx="3389923" cy="33899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B547A7-D79A-8DB0-9003-51EAFE7AF374}"/>
              </a:ext>
            </a:extLst>
          </p:cNvPr>
          <p:cNvGrpSpPr/>
          <p:nvPr/>
        </p:nvGrpSpPr>
        <p:grpSpPr>
          <a:xfrm>
            <a:off x="2305361" y="2220925"/>
            <a:ext cx="2266640" cy="2277546"/>
            <a:chOff x="2305361" y="2220925"/>
            <a:chExt cx="2266640" cy="227754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A43AFF-F7DD-D50E-899D-4CF4E68AA38B}"/>
                </a:ext>
              </a:extLst>
            </p:cNvPr>
            <p:cNvSpPr txBox="1"/>
            <p:nvPr/>
          </p:nvSpPr>
          <p:spPr>
            <a:xfrm>
              <a:off x="2305361" y="2220925"/>
              <a:ext cx="22666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4000" dirty="0">
                  <a:solidFill>
                    <a:srgbClr val="625B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ESTACIÓN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34764E-E64D-B461-A76C-892405E6F380}"/>
                </a:ext>
              </a:extLst>
            </p:cNvPr>
            <p:cNvSpPr txBox="1"/>
            <p:nvPr/>
          </p:nvSpPr>
          <p:spPr>
            <a:xfrm>
              <a:off x="3035623" y="2928811"/>
              <a:ext cx="80611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sz="9600" dirty="0">
                  <a:solidFill>
                    <a:srgbClr val="625B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0763EB-A219-0BFB-40B5-217B61E49A9C}"/>
              </a:ext>
            </a:extLst>
          </p:cNvPr>
          <p:cNvGrpSpPr/>
          <p:nvPr/>
        </p:nvGrpSpPr>
        <p:grpSpPr>
          <a:xfrm>
            <a:off x="5751823" y="2166241"/>
            <a:ext cx="4293433" cy="1620137"/>
            <a:chOff x="5751823" y="2166241"/>
            <a:chExt cx="4293433" cy="162013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C8A78D-B348-CBD4-6422-A574B6952998}"/>
                </a:ext>
              </a:extLst>
            </p:cNvPr>
            <p:cNvSpPr txBox="1"/>
            <p:nvPr/>
          </p:nvSpPr>
          <p:spPr>
            <a:xfrm>
              <a:off x="5889658" y="2166241"/>
              <a:ext cx="40177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8000" b="1" dirty="0">
                  <a:solidFill>
                    <a:srgbClr val="FFB53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Médicos</a:t>
              </a:r>
              <a:endParaRPr lang="es-ES_tradnl" sz="4800" b="1" dirty="0">
                <a:solidFill>
                  <a:srgbClr val="FFB531"/>
                </a:solidFill>
                <a:latin typeface="Denk One" panose="02000506060000020004" pitchFamily="2" charset="0"/>
                <a:cs typeface="Denk One" panose="02000506060000020004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996890-22B9-01A3-8248-300D5FFF3F88}"/>
                </a:ext>
              </a:extLst>
            </p:cNvPr>
            <p:cNvSpPr txBox="1"/>
            <p:nvPr/>
          </p:nvSpPr>
          <p:spPr>
            <a:xfrm>
              <a:off x="5751823" y="3355491"/>
              <a:ext cx="42934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100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Cómo beneficiamos a los </a:t>
              </a:r>
              <a:r>
                <a:rPr lang="es-ES_tradnl" sz="2100" b="1" dirty="0" err="1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HCPs</a:t>
              </a:r>
              <a:endParaRPr lang="es-ES_tradnl" sz="2100" b="1" dirty="0">
                <a:solidFill>
                  <a:schemeClr val="bg1"/>
                </a:solidFill>
                <a:latin typeface="Denk One" panose="02000506060000020004" pitchFamily="2" charset="0"/>
                <a:cs typeface="Denk One" panose="02000506060000020004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A5BD42-5563-3547-64E5-260BA4FF6B79}"/>
              </a:ext>
            </a:extLst>
          </p:cNvPr>
          <p:cNvGrpSpPr/>
          <p:nvPr/>
        </p:nvGrpSpPr>
        <p:grpSpPr>
          <a:xfrm>
            <a:off x="5958165" y="3355491"/>
            <a:ext cx="3949255" cy="1974628"/>
            <a:chOff x="5958165" y="3355491"/>
            <a:chExt cx="3949255" cy="19746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4DA3E0-AF23-5F6D-D054-74AE13938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8165" y="3355491"/>
              <a:ext cx="3949255" cy="1974628"/>
            </a:xfrm>
            <a:prstGeom prst="rect">
              <a:avLst/>
            </a:prstGeom>
          </p:spPr>
        </p:pic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6A6D49A8-3DFF-7A55-4E6B-B74891F0F7E5}"/>
                </a:ext>
              </a:extLst>
            </p:cNvPr>
            <p:cNvSpPr txBox="1"/>
            <p:nvPr/>
          </p:nvSpPr>
          <p:spPr>
            <a:xfrm>
              <a:off x="6096001" y="4019639"/>
              <a:ext cx="3540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600" b="1" dirty="0">
                  <a:solidFill>
                    <a:srgbClr val="625B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Comenzar</a:t>
              </a:r>
            </a:p>
          </p:txBody>
        </p:sp>
      </p:grpSp>
      <p:pic>
        <p:nvPicPr>
          <p:cNvPr id="14" name="Picture 13" descr="A black and white logo&#10;&#10;AI-generated content may be incorrect.">
            <a:extLst>
              <a:ext uri="{FF2B5EF4-FFF2-40B4-BE49-F238E27FC236}">
                <a16:creationId xmlns:a16="http://schemas.microsoft.com/office/drawing/2014/main" id="{882E29F2-278A-B93B-7BA2-7C58F90343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473" y="952884"/>
            <a:ext cx="3995326" cy="117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42932-5B4F-049B-076B-F575BA504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0F6BA4F-459C-85DA-B39D-58861F95744A}"/>
              </a:ext>
            </a:extLst>
          </p:cNvPr>
          <p:cNvGrpSpPr/>
          <p:nvPr/>
        </p:nvGrpSpPr>
        <p:grpSpPr>
          <a:xfrm>
            <a:off x="1719217" y="1897950"/>
            <a:ext cx="3067940" cy="1830601"/>
            <a:chOff x="224694" y="3059668"/>
            <a:chExt cx="3067940" cy="183060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8DE135-6188-D321-77D7-2076D6736190}"/>
                </a:ext>
              </a:extLst>
            </p:cNvPr>
            <p:cNvGrpSpPr/>
            <p:nvPr/>
          </p:nvGrpSpPr>
          <p:grpSpPr>
            <a:xfrm>
              <a:off x="224694" y="3495366"/>
              <a:ext cx="3067940" cy="438137"/>
              <a:chOff x="769121" y="3247815"/>
              <a:chExt cx="3067940" cy="43813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69C3F-023E-3229-53EB-B5F1F0640EEC}"/>
                  </a:ext>
                </a:extLst>
              </p:cNvPr>
              <p:cNvSpPr txBox="1"/>
              <p:nvPr/>
            </p:nvSpPr>
            <p:spPr>
              <a:xfrm>
                <a:off x="769121" y="3255065"/>
                <a:ext cx="3067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Compromiso</a:t>
                </a:r>
                <a:r>
                  <a:rPr lang="en-US" sz="105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</a:t>
                </a:r>
                <a:r>
                  <a:rPr lang="en-US" sz="105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Musculoesquelético</a:t>
                </a:r>
                <a:r>
                  <a:rPr lang="en-US" sz="105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</a:t>
                </a:r>
              </a:p>
              <a:p>
                <a:pPr algn="ctr"/>
                <a:r>
                  <a:rPr lang="en-US" sz="105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y Dolor</a:t>
                </a:r>
                <a:endParaRPr lang="es-ES_tradnl" sz="1050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BAFB66C0-1A26-ED54-8913-BE1AB37A1C57}"/>
                  </a:ext>
                </a:extLst>
              </p:cNvPr>
              <p:cNvSpPr/>
              <p:nvPr/>
            </p:nvSpPr>
            <p:spPr>
              <a:xfrm>
                <a:off x="1076361" y="3247815"/>
                <a:ext cx="2472538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35592B-AD3C-D087-FBD4-E136D1C67B51}"/>
                </a:ext>
              </a:extLst>
            </p:cNvPr>
            <p:cNvGrpSpPr/>
            <p:nvPr/>
          </p:nvGrpSpPr>
          <p:grpSpPr>
            <a:xfrm>
              <a:off x="1379552" y="4132045"/>
              <a:ext cx="758224" cy="758224"/>
              <a:chOff x="2012533" y="3955702"/>
              <a:chExt cx="649481" cy="649481"/>
            </a:xfrm>
          </p:grpSpPr>
          <p:sp>
            <p:nvSpPr>
              <p:cNvPr id="18" name="Oval 17">
                <a:hlinkClick r:id="rId2"/>
                <a:extLst>
                  <a:ext uri="{FF2B5EF4-FFF2-40B4-BE49-F238E27FC236}">
                    <a16:creationId xmlns:a16="http://schemas.microsoft.com/office/drawing/2014/main" id="{25A6E02B-7DC8-2E35-7900-DDE2EFC40239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19" name="Triangle 18">
                <a:hlinkClick r:id="rId2"/>
                <a:extLst>
                  <a:ext uri="{FF2B5EF4-FFF2-40B4-BE49-F238E27FC236}">
                    <a16:creationId xmlns:a16="http://schemas.microsoft.com/office/drawing/2014/main" id="{DD44A575-E86C-63DA-EED7-4EB106C1A9F1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ABE16F-E777-CF50-9976-6C6C1904BC2A}"/>
                </a:ext>
              </a:extLst>
            </p:cNvPr>
            <p:cNvSpPr txBox="1"/>
            <p:nvPr/>
          </p:nvSpPr>
          <p:spPr>
            <a:xfrm>
              <a:off x="822683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A041B1-8629-E9B2-657F-A8DD6E4B8556}"/>
              </a:ext>
            </a:extLst>
          </p:cNvPr>
          <p:cNvGrpSpPr/>
          <p:nvPr/>
        </p:nvGrpSpPr>
        <p:grpSpPr>
          <a:xfrm>
            <a:off x="9478825" y="475085"/>
            <a:ext cx="2263559" cy="1009619"/>
            <a:chOff x="4984966" y="475085"/>
            <a:chExt cx="2263559" cy="1009619"/>
          </a:xfrm>
        </p:grpSpPr>
        <p:pic>
          <p:nvPicPr>
            <p:cNvPr id="30" name="Picture 29" descr="A yellow flag with blue text&#10;&#10;AI-generated content may be incorrect.">
              <a:extLst>
                <a:ext uri="{FF2B5EF4-FFF2-40B4-BE49-F238E27FC236}">
                  <a16:creationId xmlns:a16="http://schemas.microsoft.com/office/drawing/2014/main" id="{325F47A8-5C2D-F27F-5B43-E287BBC719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 l="45878" t="21535" r="3880" b="21774"/>
            <a:stretch>
              <a:fillRect/>
            </a:stretch>
          </p:blipFill>
          <p:spPr>
            <a:xfrm>
              <a:off x="5994583" y="648902"/>
              <a:ext cx="1253942" cy="659198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6B00CA7-4074-6CB4-89DE-C3B0A74EF4AC}"/>
                </a:ext>
              </a:extLst>
            </p:cNvPr>
            <p:cNvGrpSpPr/>
            <p:nvPr userDrawn="1"/>
          </p:nvGrpSpPr>
          <p:grpSpPr>
            <a:xfrm>
              <a:off x="4984966" y="475085"/>
              <a:ext cx="1009619" cy="1009619"/>
              <a:chOff x="3893435" y="478656"/>
              <a:chExt cx="1009619" cy="1009619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413E77F2-92A5-703D-4273-9ACF6B0E634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3893435" y="478656"/>
                <a:ext cx="1009619" cy="1009619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7C71F6D-0391-69C7-AE37-9BE1C86E9721}"/>
                  </a:ext>
                </a:extLst>
              </p:cNvPr>
              <p:cNvGrpSpPr/>
              <p:nvPr userDrawn="1"/>
            </p:nvGrpSpPr>
            <p:grpSpPr>
              <a:xfrm>
                <a:off x="3998760" y="555368"/>
                <a:ext cx="840459" cy="886466"/>
                <a:chOff x="2301372" y="2249466"/>
                <a:chExt cx="2266640" cy="2390717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F3BADF2-DE46-51FF-73E8-866EF5F8F356}"/>
                    </a:ext>
                  </a:extLst>
                </p:cNvPr>
                <p:cNvSpPr txBox="1"/>
                <p:nvPr/>
              </p:nvSpPr>
              <p:spPr>
                <a:xfrm>
                  <a:off x="2301372" y="2249466"/>
                  <a:ext cx="2266640" cy="747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2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ESTACIÓN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575E89B-0E5F-D784-BD66-5EA672C25318}"/>
                    </a:ext>
                  </a:extLst>
                </p:cNvPr>
                <p:cNvSpPr txBox="1"/>
                <p:nvPr/>
              </p:nvSpPr>
              <p:spPr>
                <a:xfrm>
                  <a:off x="2975685" y="2731080"/>
                  <a:ext cx="806116" cy="1909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_tradnl" sz="40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3</a:t>
                  </a:r>
                </a:p>
              </p:txBody>
            </p:sp>
          </p:grp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0273A3-13BF-9CC7-01D2-2916402C5C3D}"/>
              </a:ext>
            </a:extLst>
          </p:cNvPr>
          <p:cNvGrpSpPr/>
          <p:nvPr/>
        </p:nvGrpSpPr>
        <p:grpSpPr>
          <a:xfrm>
            <a:off x="620034" y="774127"/>
            <a:ext cx="5745472" cy="755100"/>
            <a:chOff x="3329790" y="1956436"/>
            <a:chExt cx="5745472" cy="755100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F15D357F-95ED-3D2F-4BC3-FFBC7CB95756}"/>
                </a:ext>
              </a:extLst>
            </p:cNvPr>
            <p:cNvSpPr/>
            <p:nvPr/>
          </p:nvSpPr>
          <p:spPr>
            <a:xfrm>
              <a:off x="3329790" y="1956436"/>
              <a:ext cx="5745472" cy="494538"/>
            </a:xfrm>
            <a:prstGeom prst="roundRect">
              <a:avLst/>
            </a:prstGeom>
            <a:solidFill>
              <a:srgbClr val="FFB531"/>
            </a:solidFill>
            <a:ln>
              <a:solidFill>
                <a:srgbClr val="FFB5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19D126-3F12-BEA0-18D0-6E6EF0ACCCA4}"/>
                </a:ext>
              </a:extLst>
            </p:cNvPr>
            <p:cNvSpPr txBox="1"/>
            <p:nvPr/>
          </p:nvSpPr>
          <p:spPr>
            <a:xfrm>
              <a:off x="3387969" y="2003650"/>
              <a:ext cx="56079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000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Módulo 3 - Manifestaciones </a:t>
              </a:r>
              <a:r>
                <a:rPr lang="es-ES_tradnl" sz="2000" b="1" dirty="0" err="1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Extraesqueléticas</a:t>
              </a:r>
              <a:endParaRPr lang="es-ES_tradnl" sz="2000" b="1" dirty="0">
                <a:solidFill>
                  <a:schemeClr val="bg1"/>
                </a:solidFill>
                <a:latin typeface="Denk One" panose="02000506060000020004" pitchFamily="2" charset="0"/>
                <a:cs typeface="Denk One" panose="02000506060000020004" pitchFamily="2" charset="0"/>
              </a:endParaRPr>
            </a:p>
            <a:p>
              <a:pPr algn="ctr"/>
              <a:endParaRPr lang="es-ES_tradnl" sz="2000" b="1" dirty="0">
                <a:solidFill>
                  <a:schemeClr val="bg1"/>
                </a:solidFill>
                <a:latin typeface="Denk One" panose="02000506060000020004" pitchFamily="2" charset="0"/>
                <a:cs typeface="Denk One" panose="02000506060000020004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24DBC88-956E-B8B1-E36D-A5CC468C8D68}"/>
              </a:ext>
            </a:extLst>
          </p:cNvPr>
          <p:cNvGrpSpPr/>
          <p:nvPr/>
        </p:nvGrpSpPr>
        <p:grpSpPr>
          <a:xfrm>
            <a:off x="4624577" y="1897950"/>
            <a:ext cx="3067940" cy="1830601"/>
            <a:chOff x="3130054" y="3059668"/>
            <a:chExt cx="3067940" cy="18306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77653C8-11FB-5D6F-2B81-80B9216DFEA2}"/>
                </a:ext>
              </a:extLst>
            </p:cNvPr>
            <p:cNvGrpSpPr/>
            <p:nvPr/>
          </p:nvGrpSpPr>
          <p:grpSpPr>
            <a:xfrm>
              <a:off x="3130054" y="3495366"/>
              <a:ext cx="3067940" cy="432082"/>
              <a:chOff x="769121" y="3247815"/>
              <a:chExt cx="3067940" cy="43208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BA54B5E-A269-3735-A792-356B77EB1F07}"/>
                  </a:ext>
                </a:extLst>
              </p:cNvPr>
              <p:cNvSpPr txBox="1"/>
              <p:nvPr/>
            </p:nvSpPr>
            <p:spPr>
              <a:xfrm>
                <a:off x="769121" y="3249010"/>
                <a:ext cx="30679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Compromiso</a:t>
                </a:r>
                <a:r>
                  <a:rPr lang="en-US" sz="110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del Sistema </a:t>
                </a:r>
              </a:p>
              <a:p>
                <a:pPr algn="ctr"/>
                <a:r>
                  <a:rPr lang="en-US" sz="110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Nervioso</a:t>
                </a:r>
                <a:r>
                  <a:rPr lang="en-US" sz="110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Central (SNC)</a:t>
                </a:r>
                <a:endParaRPr lang="es-ES_tradnl" sz="1100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0273342E-D844-2D11-8AC1-1B36F59BA407}"/>
                  </a:ext>
                </a:extLst>
              </p:cNvPr>
              <p:cNvSpPr/>
              <p:nvPr/>
            </p:nvSpPr>
            <p:spPr>
              <a:xfrm>
                <a:off x="1057945" y="3247815"/>
                <a:ext cx="2472538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CB16DD-8B60-6D82-CCD3-CDF8BDAAF910}"/>
                </a:ext>
              </a:extLst>
            </p:cNvPr>
            <p:cNvSpPr txBox="1"/>
            <p:nvPr/>
          </p:nvSpPr>
          <p:spPr>
            <a:xfrm>
              <a:off x="3728043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2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DB6EBA3-3180-0D3B-03EE-2204A288171C}"/>
                </a:ext>
              </a:extLst>
            </p:cNvPr>
            <p:cNvGrpSpPr/>
            <p:nvPr/>
          </p:nvGrpSpPr>
          <p:grpSpPr>
            <a:xfrm>
              <a:off x="4284912" y="4132045"/>
              <a:ext cx="758224" cy="758224"/>
              <a:chOff x="2012533" y="3955702"/>
              <a:chExt cx="649481" cy="649481"/>
            </a:xfrm>
          </p:grpSpPr>
          <p:sp>
            <p:nvSpPr>
              <p:cNvPr id="40" name="Oval 39">
                <a:hlinkClick r:id="rId5"/>
                <a:extLst>
                  <a:ext uri="{FF2B5EF4-FFF2-40B4-BE49-F238E27FC236}">
                    <a16:creationId xmlns:a16="http://schemas.microsoft.com/office/drawing/2014/main" id="{E8AFCA4E-D2A1-3180-3501-A0506AEE2725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41" name="Triangle 40">
                <a:hlinkClick r:id="rId5"/>
                <a:extLst>
                  <a:ext uri="{FF2B5EF4-FFF2-40B4-BE49-F238E27FC236}">
                    <a16:creationId xmlns:a16="http://schemas.microsoft.com/office/drawing/2014/main" id="{B2234ADB-6D8C-44C8-6A97-23FEAF8D40E7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BCA54B9-BCF5-A70F-B0D4-2BC18B4D80D4}"/>
              </a:ext>
            </a:extLst>
          </p:cNvPr>
          <p:cNvGrpSpPr/>
          <p:nvPr/>
        </p:nvGrpSpPr>
        <p:grpSpPr>
          <a:xfrm>
            <a:off x="7590523" y="1897950"/>
            <a:ext cx="3067940" cy="1830601"/>
            <a:chOff x="6096000" y="3059668"/>
            <a:chExt cx="3067940" cy="183060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34B44BE-B02B-7290-F220-AF8DC6B3381A}"/>
                </a:ext>
              </a:extLst>
            </p:cNvPr>
            <p:cNvGrpSpPr/>
            <p:nvPr/>
          </p:nvGrpSpPr>
          <p:grpSpPr>
            <a:xfrm>
              <a:off x="6096000" y="3495366"/>
              <a:ext cx="3067940" cy="430888"/>
              <a:chOff x="769121" y="3247815"/>
              <a:chExt cx="3067940" cy="43088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373EE10-D8FE-BFEC-EEC7-A140984AAB26}"/>
                  </a:ext>
                </a:extLst>
              </p:cNvPr>
              <p:cNvSpPr txBox="1"/>
              <p:nvPr/>
            </p:nvSpPr>
            <p:spPr>
              <a:xfrm>
                <a:off x="769121" y="3321431"/>
                <a:ext cx="30679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Compromiso</a:t>
                </a:r>
                <a:r>
                  <a:rPr lang="en-US" sz="140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</a:t>
                </a:r>
                <a:r>
                  <a:rPr lang="en-US" sz="140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Respiratorio</a:t>
                </a:r>
                <a:r>
                  <a:rPr lang="en-US" sz="140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</a:t>
                </a:r>
                <a:endParaRPr lang="es-ES_tradnl" sz="1400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C95DC44F-B28B-DAB8-B7BC-6C0ADEF05BEA}"/>
                  </a:ext>
                </a:extLst>
              </p:cNvPr>
              <p:cNvSpPr/>
              <p:nvPr/>
            </p:nvSpPr>
            <p:spPr>
              <a:xfrm>
                <a:off x="962847" y="3247815"/>
                <a:ext cx="2670049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EEEF1F-ACC0-42F9-E070-64F7FBF8449B}"/>
                </a:ext>
              </a:extLst>
            </p:cNvPr>
            <p:cNvSpPr txBox="1"/>
            <p:nvPr/>
          </p:nvSpPr>
          <p:spPr>
            <a:xfrm>
              <a:off x="6693989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3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78B6785-FA59-ACC7-C64A-6808A91E5FC2}"/>
                </a:ext>
              </a:extLst>
            </p:cNvPr>
            <p:cNvGrpSpPr/>
            <p:nvPr/>
          </p:nvGrpSpPr>
          <p:grpSpPr>
            <a:xfrm>
              <a:off x="7159786" y="4132045"/>
              <a:ext cx="758224" cy="758224"/>
              <a:chOff x="2012533" y="3955702"/>
              <a:chExt cx="649481" cy="649481"/>
            </a:xfrm>
          </p:grpSpPr>
          <p:sp>
            <p:nvSpPr>
              <p:cNvPr id="47" name="Oval 46">
                <a:hlinkClick r:id="rId6"/>
                <a:extLst>
                  <a:ext uri="{FF2B5EF4-FFF2-40B4-BE49-F238E27FC236}">
                    <a16:creationId xmlns:a16="http://schemas.microsoft.com/office/drawing/2014/main" id="{ACFF98F2-3D53-14B0-0AB7-5A69BB70148A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48" name="Triangle 47">
                <a:hlinkClick r:id="rId6"/>
                <a:extLst>
                  <a:ext uri="{FF2B5EF4-FFF2-40B4-BE49-F238E27FC236}">
                    <a16:creationId xmlns:a16="http://schemas.microsoft.com/office/drawing/2014/main" id="{4063F2F4-2808-C372-77FA-1DDA7B9B3E85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98CDB51-762C-B6FC-FEED-ACEA2E420009}"/>
              </a:ext>
            </a:extLst>
          </p:cNvPr>
          <p:cNvGrpSpPr/>
          <p:nvPr/>
        </p:nvGrpSpPr>
        <p:grpSpPr>
          <a:xfrm>
            <a:off x="2909975" y="4229122"/>
            <a:ext cx="3067940" cy="1830601"/>
            <a:chOff x="9124493" y="3059668"/>
            <a:chExt cx="3067940" cy="183060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A77C79-DE19-8824-8ECA-D9E2BDDD4B83}"/>
                </a:ext>
              </a:extLst>
            </p:cNvPr>
            <p:cNvGrpSpPr/>
            <p:nvPr/>
          </p:nvGrpSpPr>
          <p:grpSpPr>
            <a:xfrm>
              <a:off x="9124493" y="3495366"/>
              <a:ext cx="3067940" cy="430888"/>
              <a:chOff x="769121" y="3247815"/>
              <a:chExt cx="3067940" cy="430888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1ECB30B-128B-AAF3-CEA8-6AB8257CFA7D}"/>
                  </a:ext>
                </a:extLst>
              </p:cNvPr>
              <p:cNvSpPr txBox="1"/>
              <p:nvPr/>
            </p:nvSpPr>
            <p:spPr>
              <a:xfrm>
                <a:off x="769121" y="3321431"/>
                <a:ext cx="3067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Compromiso</a:t>
                </a:r>
                <a:r>
                  <a:rPr lang="en-US" sz="120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</a:t>
                </a:r>
                <a:r>
                  <a:rPr lang="en-US" sz="120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Odontológico</a:t>
                </a:r>
                <a:endParaRPr lang="es-ES_tradnl" sz="1200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DC1159D3-3498-EEC5-1229-051EA550B27B}"/>
                  </a:ext>
                </a:extLst>
              </p:cNvPr>
              <p:cNvSpPr/>
              <p:nvPr/>
            </p:nvSpPr>
            <p:spPr>
              <a:xfrm>
                <a:off x="962847" y="3247815"/>
                <a:ext cx="2670049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7D7298E-F497-1F24-0734-06CB43B9DFA6}"/>
                </a:ext>
              </a:extLst>
            </p:cNvPr>
            <p:cNvSpPr txBox="1"/>
            <p:nvPr/>
          </p:nvSpPr>
          <p:spPr>
            <a:xfrm>
              <a:off x="9722482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4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21CFECE-2A71-EF81-A672-C347A02784E4}"/>
                </a:ext>
              </a:extLst>
            </p:cNvPr>
            <p:cNvGrpSpPr/>
            <p:nvPr/>
          </p:nvGrpSpPr>
          <p:grpSpPr>
            <a:xfrm>
              <a:off x="10188279" y="4132045"/>
              <a:ext cx="758224" cy="758224"/>
              <a:chOff x="2012533" y="3955702"/>
              <a:chExt cx="649481" cy="649481"/>
            </a:xfrm>
          </p:grpSpPr>
          <p:sp>
            <p:nvSpPr>
              <p:cNvPr id="58" name="Oval 57">
                <a:hlinkClick r:id="rId7"/>
                <a:extLst>
                  <a:ext uri="{FF2B5EF4-FFF2-40B4-BE49-F238E27FC236}">
                    <a16:creationId xmlns:a16="http://schemas.microsoft.com/office/drawing/2014/main" id="{1993E018-1DB4-876B-DF44-8B9791B9C9B7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59" name="Triangle 58">
                <a:hlinkClick r:id="rId7"/>
                <a:extLst>
                  <a:ext uri="{FF2B5EF4-FFF2-40B4-BE49-F238E27FC236}">
                    <a16:creationId xmlns:a16="http://schemas.microsoft.com/office/drawing/2014/main" id="{E53714CE-36A2-FDB3-5936-853D180ADCA3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F72872D-06F6-BA99-039E-A68BE108139B}"/>
              </a:ext>
            </a:extLst>
          </p:cNvPr>
          <p:cNvSpPr txBox="1"/>
          <p:nvPr/>
        </p:nvSpPr>
        <p:spPr>
          <a:xfrm>
            <a:off x="2709949" y="16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4FFBF7-3CCF-EB32-B790-B55FE05777FB}"/>
              </a:ext>
            </a:extLst>
          </p:cNvPr>
          <p:cNvGrpSpPr/>
          <p:nvPr/>
        </p:nvGrpSpPr>
        <p:grpSpPr>
          <a:xfrm>
            <a:off x="6106084" y="4229122"/>
            <a:ext cx="3573944" cy="1830601"/>
            <a:chOff x="9124493" y="3059668"/>
            <a:chExt cx="3573944" cy="183060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2AD1CEC-D4B5-F704-1190-864A8A05A0A9}"/>
                </a:ext>
              </a:extLst>
            </p:cNvPr>
            <p:cNvGrpSpPr/>
            <p:nvPr/>
          </p:nvGrpSpPr>
          <p:grpSpPr>
            <a:xfrm>
              <a:off x="9124493" y="3495366"/>
              <a:ext cx="3573944" cy="430888"/>
              <a:chOff x="769121" y="3247815"/>
              <a:chExt cx="3573944" cy="430888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DBBDC84-BFA7-A735-26FB-1699FF118787}"/>
                  </a:ext>
                </a:extLst>
              </p:cNvPr>
              <p:cNvSpPr txBox="1"/>
              <p:nvPr/>
            </p:nvSpPr>
            <p:spPr>
              <a:xfrm>
                <a:off x="769121" y="3321431"/>
                <a:ext cx="3573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Compromiso</a:t>
                </a:r>
                <a:r>
                  <a:rPr lang="en-US" sz="1200" b="1" dirty="0">
                    <a:solidFill>
                      <a:schemeClr val="bg1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Renal</a:t>
                </a:r>
                <a:endParaRPr lang="es-ES_tradnl" sz="1200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5C9C0201-A474-E4A2-7705-EA910F8B6828}"/>
                  </a:ext>
                </a:extLst>
              </p:cNvPr>
              <p:cNvSpPr/>
              <p:nvPr/>
            </p:nvSpPr>
            <p:spPr>
              <a:xfrm>
                <a:off x="871062" y="3247815"/>
                <a:ext cx="3370063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18E2EA9-5446-4467-ABB2-927205C963D2}"/>
                </a:ext>
              </a:extLst>
            </p:cNvPr>
            <p:cNvSpPr txBox="1"/>
            <p:nvPr/>
          </p:nvSpPr>
          <p:spPr>
            <a:xfrm>
              <a:off x="9975484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5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1FF17AC-AEEA-8878-BB5D-58CD6C7E129A}"/>
                </a:ext>
              </a:extLst>
            </p:cNvPr>
            <p:cNvGrpSpPr/>
            <p:nvPr/>
          </p:nvGrpSpPr>
          <p:grpSpPr>
            <a:xfrm>
              <a:off x="10532353" y="4132045"/>
              <a:ext cx="758224" cy="758224"/>
              <a:chOff x="2307261" y="3955702"/>
              <a:chExt cx="649481" cy="649481"/>
            </a:xfrm>
          </p:grpSpPr>
          <p:sp>
            <p:nvSpPr>
              <p:cNvPr id="69" name="Oval 68">
                <a:hlinkClick r:id="rId8"/>
                <a:extLst>
                  <a:ext uri="{FF2B5EF4-FFF2-40B4-BE49-F238E27FC236}">
                    <a16:creationId xmlns:a16="http://schemas.microsoft.com/office/drawing/2014/main" id="{B430ABD5-D382-1E16-C958-E81FE788AA72}"/>
                  </a:ext>
                </a:extLst>
              </p:cNvPr>
              <p:cNvSpPr/>
              <p:nvPr/>
            </p:nvSpPr>
            <p:spPr>
              <a:xfrm>
                <a:off x="2307261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70" name="Triangle 69">
                <a:hlinkClick r:id="rId8"/>
                <a:extLst>
                  <a:ext uri="{FF2B5EF4-FFF2-40B4-BE49-F238E27FC236}">
                    <a16:creationId xmlns:a16="http://schemas.microsoft.com/office/drawing/2014/main" id="{5129614B-7FA2-F0A7-A62B-DD8B4BCD9194}"/>
                  </a:ext>
                </a:extLst>
              </p:cNvPr>
              <p:cNvSpPr/>
              <p:nvPr/>
            </p:nvSpPr>
            <p:spPr>
              <a:xfrm rot="5400000">
                <a:off x="2516359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pic>
        <p:nvPicPr>
          <p:cNvPr id="78" name="Picture 77" descr="A yellow and purple sign with black border&#10;&#10;AI-generated content may be incorrect.">
            <a:hlinkClick r:id="rId9" action="ppaction://hlinksldjump"/>
            <a:extLst>
              <a:ext uri="{FF2B5EF4-FFF2-40B4-BE49-F238E27FC236}">
                <a16:creationId xmlns:a16="http://schemas.microsoft.com/office/drawing/2014/main" id="{76EA0D34-AB05-B45B-A066-6E1220559A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34" y="5834037"/>
            <a:ext cx="1561935" cy="4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39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31A3A-1F00-2FE2-4104-6CC0D6B0F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0B495C-CB60-8028-11A2-E8E8B002D990}"/>
              </a:ext>
            </a:extLst>
          </p:cNvPr>
          <p:cNvGrpSpPr/>
          <p:nvPr/>
        </p:nvGrpSpPr>
        <p:grpSpPr>
          <a:xfrm>
            <a:off x="1719217" y="1897950"/>
            <a:ext cx="3067940" cy="1830601"/>
            <a:chOff x="224694" y="3059668"/>
            <a:chExt cx="3067940" cy="183060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DBDB1EF-FE7A-8950-8FE5-CD1771D36996}"/>
                </a:ext>
              </a:extLst>
            </p:cNvPr>
            <p:cNvGrpSpPr/>
            <p:nvPr/>
          </p:nvGrpSpPr>
          <p:grpSpPr>
            <a:xfrm>
              <a:off x="224694" y="3477773"/>
              <a:ext cx="3067940" cy="461665"/>
              <a:chOff x="769121" y="3230222"/>
              <a:chExt cx="3067940" cy="46166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4D5DEA-7FD6-8E45-04F2-8FA69EA974FC}"/>
                  </a:ext>
                </a:extLst>
              </p:cNvPr>
              <p:cNvSpPr txBox="1"/>
              <p:nvPr/>
            </p:nvSpPr>
            <p:spPr>
              <a:xfrm>
                <a:off x="769121" y="3230222"/>
                <a:ext cx="30679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La </a:t>
                </a:r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Importancia</a:t>
                </a:r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del </a:t>
                </a:r>
              </a:p>
              <a:p>
                <a:pPr algn="ctr"/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Diagnóstico</a:t>
                </a:r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</a:t>
                </a:r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Oportuno</a:t>
                </a:r>
                <a:endParaRPr lang="es-ES_tradnl" sz="12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C3BFC85-1460-C50C-3D53-9AE1C55A731B}"/>
                  </a:ext>
                </a:extLst>
              </p:cNvPr>
              <p:cNvSpPr/>
              <p:nvPr/>
            </p:nvSpPr>
            <p:spPr>
              <a:xfrm>
                <a:off x="1076361" y="3247815"/>
                <a:ext cx="2472538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173E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4AB834-F0BF-099B-35F2-D268A11F3CD4}"/>
                </a:ext>
              </a:extLst>
            </p:cNvPr>
            <p:cNvGrpSpPr/>
            <p:nvPr/>
          </p:nvGrpSpPr>
          <p:grpSpPr>
            <a:xfrm>
              <a:off x="1379552" y="4132045"/>
              <a:ext cx="758224" cy="758224"/>
              <a:chOff x="2012533" y="3955702"/>
              <a:chExt cx="649481" cy="649481"/>
            </a:xfrm>
          </p:grpSpPr>
          <p:sp>
            <p:nvSpPr>
              <p:cNvPr id="6" name="Oval 5">
                <a:hlinkClick r:id="rId2"/>
                <a:extLst>
                  <a:ext uri="{FF2B5EF4-FFF2-40B4-BE49-F238E27FC236}">
                    <a16:creationId xmlns:a16="http://schemas.microsoft.com/office/drawing/2014/main" id="{8D0F7657-BF42-430D-F1C0-AA8083763BA0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7" name="Triangle 6">
                <a:hlinkClick r:id="rId2"/>
                <a:extLst>
                  <a:ext uri="{FF2B5EF4-FFF2-40B4-BE49-F238E27FC236}">
                    <a16:creationId xmlns:a16="http://schemas.microsoft.com/office/drawing/2014/main" id="{A4484A3A-CE19-2BB7-E896-B3B125ED74A8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F9D4CC-C9C5-1187-912E-645A14758992}"/>
                </a:ext>
              </a:extLst>
            </p:cNvPr>
            <p:cNvSpPr txBox="1"/>
            <p:nvPr/>
          </p:nvSpPr>
          <p:spPr>
            <a:xfrm>
              <a:off x="822683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1389E8-4BB2-4A0F-609D-679C55124E43}"/>
              </a:ext>
            </a:extLst>
          </p:cNvPr>
          <p:cNvGrpSpPr/>
          <p:nvPr/>
        </p:nvGrpSpPr>
        <p:grpSpPr>
          <a:xfrm>
            <a:off x="620034" y="774127"/>
            <a:ext cx="5917625" cy="676813"/>
            <a:chOff x="3329790" y="1956436"/>
            <a:chExt cx="5917625" cy="67681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319A2B-C93D-5421-7317-5A64CDD0753F}"/>
                </a:ext>
              </a:extLst>
            </p:cNvPr>
            <p:cNvSpPr/>
            <p:nvPr/>
          </p:nvSpPr>
          <p:spPr>
            <a:xfrm>
              <a:off x="3329790" y="1956436"/>
              <a:ext cx="5859446" cy="494538"/>
            </a:xfrm>
            <a:prstGeom prst="roundRect">
              <a:avLst/>
            </a:prstGeom>
            <a:solidFill>
              <a:srgbClr val="FFB531"/>
            </a:solidFill>
            <a:ln>
              <a:solidFill>
                <a:srgbClr val="FFB5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805D78-2310-93C2-8593-8BCC5C32E6A8}"/>
                </a:ext>
              </a:extLst>
            </p:cNvPr>
            <p:cNvSpPr txBox="1"/>
            <p:nvPr/>
          </p:nvSpPr>
          <p:spPr>
            <a:xfrm>
              <a:off x="3387969" y="2048474"/>
              <a:ext cx="5859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6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Módulo 4 - Diagnóstico y Tratamiento de la </a:t>
              </a:r>
              <a:r>
                <a:rPr lang="es-ES_tradnl" sz="1600" b="1" dirty="0" err="1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Hipofosfatasia</a:t>
              </a:r>
              <a:endParaRPr lang="es-ES_tradnl" sz="16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endParaRPr>
            </a:p>
            <a:p>
              <a:pPr algn="ctr"/>
              <a:endParaRPr lang="es-ES_tradnl" sz="16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D19B3-05CF-115B-8A5C-A5498E545267}"/>
              </a:ext>
            </a:extLst>
          </p:cNvPr>
          <p:cNvGrpSpPr/>
          <p:nvPr/>
        </p:nvGrpSpPr>
        <p:grpSpPr>
          <a:xfrm>
            <a:off x="4624577" y="1897950"/>
            <a:ext cx="3067940" cy="1830601"/>
            <a:chOff x="3130054" y="3059668"/>
            <a:chExt cx="3067940" cy="18306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C05C168-ECAA-7D34-E47B-4511A483F97D}"/>
                </a:ext>
              </a:extLst>
            </p:cNvPr>
            <p:cNvGrpSpPr/>
            <p:nvPr/>
          </p:nvGrpSpPr>
          <p:grpSpPr>
            <a:xfrm>
              <a:off x="3130054" y="3472277"/>
              <a:ext cx="3067940" cy="461665"/>
              <a:chOff x="769121" y="3224726"/>
              <a:chExt cx="3067940" cy="461665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B5167A4-96D1-0C3F-B6C8-6389274A5B54}"/>
                  </a:ext>
                </a:extLst>
              </p:cNvPr>
              <p:cNvSpPr txBox="1"/>
              <p:nvPr/>
            </p:nvSpPr>
            <p:spPr>
              <a:xfrm>
                <a:off x="769121" y="3224726"/>
                <a:ext cx="30679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La </a:t>
                </a:r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Importancia</a:t>
                </a:r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del </a:t>
                </a:r>
              </a:p>
              <a:p>
                <a:pPr algn="ctr"/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Diagnóstico</a:t>
                </a:r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</a:t>
                </a:r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Oportuno</a:t>
                </a:r>
                <a:endParaRPr lang="es-ES_tradnl" sz="12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863C92BF-25E7-16E8-DA49-1ED3D6831EC1}"/>
                  </a:ext>
                </a:extLst>
              </p:cNvPr>
              <p:cNvSpPr/>
              <p:nvPr/>
            </p:nvSpPr>
            <p:spPr>
              <a:xfrm>
                <a:off x="1057945" y="3247815"/>
                <a:ext cx="2472538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173E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64D0E6-FE65-AB17-4893-B942876D0737}"/>
                </a:ext>
              </a:extLst>
            </p:cNvPr>
            <p:cNvSpPr txBox="1"/>
            <p:nvPr/>
          </p:nvSpPr>
          <p:spPr>
            <a:xfrm>
              <a:off x="3728043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2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8F9DA39-9C5E-1EBC-275C-4AFFDC6E4CE6}"/>
                </a:ext>
              </a:extLst>
            </p:cNvPr>
            <p:cNvGrpSpPr/>
            <p:nvPr/>
          </p:nvGrpSpPr>
          <p:grpSpPr>
            <a:xfrm>
              <a:off x="4284912" y="4132045"/>
              <a:ext cx="758224" cy="758224"/>
              <a:chOff x="2012533" y="3955702"/>
              <a:chExt cx="649481" cy="649481"/>
            </a:xfrm>
          </p:grpSpPr>
          <p:sp>
            <p:nvSpPr>
              <p:cNvPr id="17" name="Oval 16">
                <a:hlinkClick r:id="rId3"/>
                <a:extLst>
                  <a:ext uri="{FF2B5EF4-FFF2-40B4-BE49-F238E27FC236}">
                    <a16:creationId xmlns:a16="http://schemas.microsoft.com/office/drawing/2014/main" id="{7854E530-C31E-76A1-C100-2FD693CD6D00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18" name="Triangle 17">
                <a:hlinkClick r:id="rId3"/>
                <a:extLst>
                  <a:ext uri="{FF2B5EF4-FFF2-40B4-BE49-F238E27FC236}">
                    <a16:creationId xmlns:a16="http://schemas.microsoft.com/office/drawing/2014/main" id="{5E07863E-1E69-F55D-21E0-437BED997311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CFDD04-60E8-473A-206C-8E314BA36651}"/>
              </a:ext>
            </a:extLst>
          </p:cNvPr>
          <p:cNvGrpSpPr/>
          <p:nvPr/>
        </p:nvGrpSpPr>
        <p:grpSpPr>
          <a:xfrm>
            <a:off x="7590523" y="1897950"/>
            <a:ext cx="3067940" cy="1830601"/>
            <a:chOff x="6096000" y="3059668"/>
            <a:chExt cx="3067940" cy="183060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D8ED7B-CC4F-0C10-0586-91BCB597D197}"/>
                </a:ext>
              </a:extLst>
            </p:cNvPr>
            <p:cNvGrpSpPr/>
            <p:nvPr/>
          </p:nvGrpSpPr>
          <p:grpSpPr>
            <a:xfrm>
              <a:off x="6096000" y="3495366"/>
              <a:ext cx="3067940" cy="430888"/>
              <a:chOff x="769121" y="3247815"/>
              <a:chExt cx="3067940" cy="43088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8CF45EB-B4E6-4317-F60C-1E9C85DE74D3}"/>
                  </a:ext>
                </a:extLst>
              </p:cNvPr>
              <p:cNvSpPr txBox="1"/>
              <p:nvPr/>
            </p:nvSpPr>
            <p:spPr>
              <a:xfrm>
                <a:off x="769121" y="3321431"/>
                <a:ext cx="3067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Ruta de </a:t>
                </a:r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Atención</a:t>
                </a:r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y </a:t>
                </a:r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Diagnóstico</a:t>
                </a:r>
                <a:endParaRPr lang="es-ES_tradnl" sz="12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86DD477-1265-D69C-3CFE-852AF60344FC}"/>
                  </a:ext>
                </a:extLst>
              </p:cNvPr>
              <p:cNvSpPr/>
              <p:nvPr/>
            </p:nvSpPr>
            <p:spPr>
              <a:xfrm>
                <a:off x="962847" y="3247815"/>
                <a:ext cx="2670049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173E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546594-A6C4-A0E0-BD4F-57569DAF88F6}"/>
                </a:ext>
              </a:extLst>
            </p:cNvPr>
            <p:cNvSpPr txBox="1"/>
            <p:nvPr/>
          </p:nvSpPr>
          <p:spPr>
            <a:xfrm>
              <a:off x="6693989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3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B9EFDA-036D-2F66-DEEE-096231F527E2}"/>
                </a:ext>
              </a:extLst>
            </p:cNvPr>
            <p:cNvGrpSpPr/>
            <p:nvPr/>
          </p:nvGrpSpPr>
          <p:grpSpPr>
            <a:xfrm>
              <a:off x="7159786" y="4132045"/>
              <a:ext cx="758224" cy="758224"/>
              <a:chOff x="2012533" y="3955702"/>
              <a:chExt cx="649481" cy="649481"/>
            </a:xfrm>
          </p:grpSpPr>
          <p:sp>
            <p:nvSpPr>
              <p:cNvPr id="25" name="Oval 24">
                <a:hlinkClick r:id="rId4"/>
                <a:extLst>
                  <a:ext uri="{FF2B5EF4-FFF2-40B4-BE49-F238E27FC236}">
                    <a16:creationId xmlns:a16="http://schemas.microsoft.com/office/drawing/2014/main" id="{EA52BB36-C287-C3FC-8077-D42FE9E0FBC1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26" name="Triangle 25">
                <a:hlinkClick r:id="rId4"/>
                <a:extLst>
                  <a:ext uri="{FF2B5EF4-FFF2-40B4-BE49-F238E27FC236}">
                    <a16:creationId xmlns:a16="http://schemas.microsoft.com/office/drawing/2014/main" id="{DB5B26A3-6AB4-6DDA-5398-03CE4DAE1CE7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99CC1B-DF7E-D589-18E7-6638131881EB}"/>
              </a:ext>
            </a:extLst>
          </p:cNvPr>
          <p:cNvGrpSpPr/>
          <p:nvPr/>
        </p:nvGrpSpPr>
        <p:grpSpPr>
          <a:xfrm>
            <a:off x="2909975" y="4229122"/>
            <a:ext cx="3067940" cy="1830601"/>
            <a:chOff x="9124493" y="3059668"/>
            <a:chExt cx="3067940" cy="183060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73FA2EE-1AE0-8A14-0EA7-C5FAA169F7CC}"/>
                </a:ext>
              </a:extLst>
            </p:cNvPr>
            <p:cNvGrpSpPr/>
            <p:nvPr/>
          </p:nvGrpSpPr>
          <p:grpSpPr>
            <a:xfrm>
              <a:off x="9124493" y="3481212"/>
              <a:ext cx="3067940" cy="461665"/>
              <a:chOff x="769121" y="3233661"/>
              <a:chExt cx="3067940" cy="461665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8980E5-7F75-9388-7768-EABDDEA43C68}"/>
                  </a:ext>
                </a:extLst>
              </p:cNvPr>
              <p:cNvSpPr txBox="1"/>
              <p:nvPr/>
            </p:nvSpPr>
            <p:spPr>
              <a:xfrm>
                <a:off x="769121" y="3233661"/>
                <a:ext cx="30679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Tratamiento</a:t>
                </a:r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</a:t>
                </a:r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Farmacológico</a:t>
                </a:r>
                <a:endParaRPr lang="en-US" sz="12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  <a:p>
                <a:pPr algn="ctr"/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</a:t>
                </a:r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Asfotasa</a:t>
                </a:r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Alfa</a:t>
                </a:r>
                <a:endParaRPr lang="es-ES_tradnl" sz="12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855303AE-9587-E0FF-9B34-3B2D05905E8F}"/>
                  </a:ext>
                </a:extLst>
              </p:cNvPr>
              <p:cNvSpPr/>
              <p:nvPr/>
            </p:nvSpPr>
            <p:spPr>
              <a:xfrm>
                <a:off x="962847" y="3247815"/>
                <a:ext cx="2670049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173E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37FF22-2422-F0E1-7C45-F290AB75641A}"/>
                </a:ext>
              </a:extLst>
            </p:cNvPr>
            <p:cNvSpPr txBox="1"/>
            <p:nvPr/>
          </p:nvSpPr>
          <p:spPr>
            <a:xfrm>
              <a:off x="9722482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4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4AED6F7-3707-5353-7E5C-1EC6D6D80AE3}"/>
                </a:ext>
              </a:extLst>
            </p:cNvPr>
            <p:cNvGrpSpPr/>
            <p:nvPr/>
          </p:nvGrpSpPr>
          <p:grpSpPr>
            <a:xfrm>
              <a:off x="10188279" y="4132045"/>
              <a:ext cx="758224" cy="758224"/>
              <a:chOff x="2012533" y="3955702"/>
              <a:chExt cx="649481" cy="649481"/>
            </a:xfrm>
          </p:grpSpPr>
          <p:sp>
            <p:nvSpPr>
              <p:cNvPr id="33" name="Oval 32">
                <a:hlinkClick r:id="rId5"/>
                <a:extLst>
                  <a:ext uri="{FF2B5EF4-FFF2-40B4-BE49-F238E27FC236}">
                    <a16:creationId xmlns:a16="http://schemas.microsoft.com/office/drawing/2014/main" id="{99AD2ABB-8833-4157-5650-DC8A61D30101}"/>
                  </a:ext>
                </a:extLst>
              </p:cNvPr>
              <p:cNvSpPr/>
              <p:nvPr/>
            </p:nvSpPr>
            <p:spPr>
              <a:xfrm>
                <a:off x="2012533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34" name="Triangle 33">
                <a:hlinkClick r:id="rId5"/>
                <a:extLst>
                  <a:ext uri="{FF2B5EF4-FFF2-40B4-BE49-F238E27FC236}">
                    <a16:creationId xmlns:a16="http://schemas.microsoft.com/office/drawing/2014/main" id="{D5493377-8761-0D52-EB8B-A9E178F44214}"/>
                  </a:ext>
                </a:extLst>
              </p:cNvPr>
              <p:cNvSpPr/>
              <p:nvPr/>
            </p:nvSpPr>
            <p:spPr>
              <a:xfrm rot="5400000">
                <a:off x="2211588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D13606F-8A1E-0582-6CF6-30049269B6F7}"/>
              </a:ext>
            </a:extLst>
          </p:cNvPr>
          <p:cNvSpPr txBox="1"/>
          <p:nvPr/>
        </p:nvSpPr>
        <p:spPr>
          <a:xfrm>
            <a:off x="2709949" y="16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45A553-C5DE-5F33-CF6A-4718689B6F4A}"/>
              </a:ext>
            </a:extLst>
          </p:cNvPr>
          <p:cNvGrpSpPr/>
          <p:nvPr/>
        </p:nvGrpSpPr>
        <p:grpSpPr>
          <a:xfrm>
            <a:off x="6106084" y="4229122"/>
            <a:ext cx="3573944" cy="1830601"/>
            <a:chOff x="9124493" y="3059668"/>
            <a:chExt cx="3573944" cy="18306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0692680-B9E0-B2DF-618F-7EF24A6A8C87}"/>
                </a:ext>
              </a:extLst>
            </p:cNvPr>
            <p:cNvGrpSpPr/>
            <p:nvPr/>
          </p:nvGrpSpPr>
          <p:grpSpPr>
            <a:xfrm>
              <a:off x="9124493" y="3495366"/>
              <a:ext cx="3573944" cy="430888"/>
              <a:chOff x="769121" y="3247815"/>
              <a:chExt cx="3573944" cy="430888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47F562-78B9-BB4F-E7B4-0672EFBE7D84}"/>
                  </a:ext>
                </a:extLst>
              </p:cNvPr>
              <p:cNvSpPr txBox="1"/>
              <p:nvPr/>
            </p:nvSpPr>
            <p:spPr>
              <a:xfrm>
                <a:off x="769121" y="3321431"/>
                <a:ext cx="35739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Tratamiento</a:t>
                </a:r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no </a:t>
                </a:r>
                <a:r>
                  <a:rPr lang="en-US" sz="1200" b="1" dirty="0" err="1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Farmacológico</a:t>
                </a:r>
                <a:r>
                  <a:rPr lang="en-US" sz="1200" b="1" dirty="0">
                    <a:solidFill>
                      <a:srgbClr val="173E8F"/>
                    </a:solidFill>
                    <a:latin typeface="Denk One" panose="02000506060000020004" pitchFamily="2" charset="0"/>
                    <a:cs typeface="Denk One" panose="02000506060000020004" pitchFamily="2" charset="0"/>
                  </a:rPr>
                  <a:t> y Cierre</a:t>
                </a:r>
                <a:endParaRPr lang="es-ES_tradnl" sz="12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endParaRPr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C5C4C96E-4A97-28EB-F767-E52E2E7C7506}"/>
                  </a:ext>
                </a:extLst>
              </p:cNvPr>
              <p:cNvSpPr/>
              <p:nvPr/>
            </p:nvSpPr>
            <p:spPr>
              <a:xfrm>
                <a:off x="871062" y="3247815"/>
                <a:ext cx="3370063" cy="430888"/>
              </a:xfrm>
              <a:prstGeom prst="roundRect">
                <a:avLst>
                  <a:gd name="adj" fmla="val 6797"/>
                </a:avLst>
              </a:prstGeom>
              <a:noFill/>
              <a:ln>
                <a:solidFill>
                  <a:srgbClr val="173E8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FAD36A-2B8A-BBA9-48F9-2C72EAEA3566}"/>
                </a:ext>
              </a:extLst>
            </p:cNvPr>
            <p:cNvSpPr txBox="1"/>
            <p:nvPr/>
          </p:nvSpPr>
          <p:spPr>
            <a:xfrm>
              <a:off x="9975484" y="3059668"/>
              <a:ext cx="18719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_tradnl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CÁPSULA 5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D4FC2EE-4AEF-64E6-CEAE-BD49D28EC079}"/>
                </a:ext>
              </a:extLst>
            </p:cNvPr>
            <p:cNvGrpSpPr/>
            <p:nvPr/>
          </p:nvGrpSpPr>
          <p:grpSpPr>
            <a:xfrm>
              <a:off x="10532353" y="4132045"/>
              <a:ext cx="758224" cy="758224"/>
              <a:chOff x="2307261" y="3955702"/>
              <a:chExt cx="649481" cy="649481"/>
            </a:xfrm>
          </p:grpSpPr>
          <p:sp>
            <p:nvSpPr>
              <p:cNvPr id="42" name="Oval 41">
                <a:hlinkClick r:id="rId6"/>
                <a:extLst>
                  <a:ext uri="{FF2B5EF4-FFF2-40B4-BE49-F238E27FC236}">
                    <a16:creationId xmlns:a16="http://schemas.microsoft.com/office/drawing/2014/main" id="{4AED17A8-4D35-E820-E8EC-841995F2B1D8}"/>
                  </a:ext>
                </a:extLst>
              </p:cNvPr>
              <p:cNvSpPr/>
              <p:nvPr/>
            </p:nvSpPr>
            <p:spPr>
              <a:xfrm>
                <a:off x="2307261" y="3955702"/>
                <a:ext cx="649481" cy="649481"/>
              </a:xfrm>
              <a:prstGeom prst="ellipse">
                <a:avLst/>
              </a:prstGeom>
              <a:solidFill>
                <a:srgbClr val="FFB531"/>
              </a:solidFill>
              <a:ln>
                <a:solidFill>
                  <a:srgbClr val="FFB53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43" name="Triangle 42">
                <a:hlinkClick r:id="rId6"/>
                <a:extLst>
                  <a:ext uri="{FF2B5EF4-FFF2-40B4-BE49-F238E27FC236}">
                    <a16:creationId xmlns:a16="http://schemas.microsoft.com/office/drawing/2014/main" id="{68A63CD4-679C-62AA-55D9-E0F3E844187B}"/>
                  </a:ext>
                </a:extLst>
              </p:cNvPr>
              <p:cNvSpPr/>
              <p:nvPr/>
            </p:nvSpPr>
            <p:spPr>
              <a:xfrm rot="5400000">
                <a:off x="2516359" y="4140182"/>
                <a:ext cx="325404" cy="280521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</p:grpSp>
      </p:grpSp>
      <p:pic>
        <p:nvPicPr>
          <p:cNvPr id="46" name="Picture 45" descr="A yellow and purple sign with black border&#10;&#10;AI-generated content may be incorrect.">
            <a:hlinkClick r:id="rId7" action="ppaction://hlinksldjump"/>
            <a:extLst>
              <a:ext uri="{FF2B5EF4-FFF2-40B4-BE49-F238E27FC236}">
                <a16:creationId xmlns:a16="http://schemas.microsoft.com/office/drawing/2014/main" id="{52366989-21BE-080F-FDC5-4DF96B591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34" y="5834037"/>
            <a:ext cx="1561935" cy="49967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E0F53E5-5C30-8F1C-3535-1CD5252FFB0E}"/>
              </a:ext>
            </a:extLst>
          </p:cNvPr>
          <p:cNvGrpSpPr/>
          <p:nvPr/>
        </p:nvGrpSpPr>
        <p:grpSpPr>
          <a:xfrm>
            <a:off x="9478825" y="475085"/>
            <a:ext cx="2269909" cy="1009619"/>
            <a:chOff x="4964221" y="475085"/>
            <a:chExt cx="2269909" cy="100961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E442484-37A1-0214-AB2E-AE3A564DAAD6}"/>
                </a:ext>
              </a:extLst>
            </p:cNvPr>
            <p:cNvGrpSpPr/>
            <p:nvPr userDrawn="1"/>
          </p:nvGrpSpPr>
          <p:grpSpPr>
            <a:xfrm>
              <a:off x="4964221" y="475085"/>
              <a:ext cx="1009619" cy="1009619"/>
              <a:chOff x="3893435" y="478656"/>
              <a:chExt cx="1009619" cy="1009619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7F7F044A-A646-A54E-9DD3-2B3013485C0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3893435" y="478656"/>
                <a:ext cx="1009619" cy="1009619"/>
              </a:xfrm>
              <a:prstGeom prst="rect">
                <a:avLst/>
              </a:prstGeom>
            </p:spPr>
          </p:pic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B8B747BD-7D7D-D94C-738C-2F73C87A3260}"/>
                  </a:ext>
                </a:extLst>
              </p:cNvPr>
              <p:cNvGrpSpPr/>
              <p:nvPr userDrawn="1"/>
            </p:nvGrpSpPr>
            <p:grpSpPr>
              <a:xfrm>
                <a:off x="3998760" y="555368"/>
                <a:ext cx="840459" cy="886466"/>
                <a:chOff x="2301372" y="2249466"/>
                <a:chExt cx="2266640" cy="2390717"/>
              </a:xfrm>
            </p:grpSpPr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14996B4-836E-561B-E7D0-109CF1B9990B}"/>
                    </a:ext>
                  </a:extLst>
                </p:cNvPr>
                <p:cNvSpPr txBox="1"/>
                <p:nvPr/>
              </p:nvSpPr>
              <p:spPr>
                <a:xfrm>
                  <a:off x="2301372" y="2249466"/>
                  <a:ext cx="2266640" cy="747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2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ESTACIÓN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79F3CE4E-4877-6C5B-7840-96AC5F8D6872}"/>
                    </a:ext>
                  </a:extLst>
                </p:cNvPr>
                <p:cNvSpPr txBox="1"/>
                <p:nvPr/>
              </p:nvSpPr>
              <p:spPr>
                <a:xfrm>
                  <a:off x="2975685" y="2731080"/>
                  <a:ext cx="806116" cy="1909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_tradnl" sz="40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3</a:t>
                  </a:r>
                </a:p>
              </p:txBody>
            </p:sp>
          </p:grpSp>
        </p:grpSp>
        <p:pic>
          <p:nvPicPr>
            <p:cNvPr id="49" name="Picture 48" descr="A yellow flag with purple text&#10;&#10;AI-generated content may be incorrect.">
              <a:extLst>
                <a:ext uri="{FF2B5EF4-FFF2-40B4-BE49-F238E27FC236}">
                  <a16:creationId xmlns:a16="http://schemas.microsoft.com/office/drawing/2014/main" id="{618BD0B2-C6A7-B674-B1F0-F4E64C6E4C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rcRect l="45616" t="34812" r="4159" b="12865"/>
            <a:stretch>
              <a:fillRect/>
            </a:stretch>
          </p:blipFill>
          <p:spPr>
            <a:xfrm>
              <a:off x="5980188" y="744457"/>
              <a:ext cx="1253942" cy="6084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679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9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C8F14FEC-C3DB-EB9F-F9E1-5B2FD59F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970" y="4877265"/>
            <a:ext cx="1368061" cy="1079802"/>
          </a:xfrm>
          <a:prstGeom prst="rect">
            <a:avLst/>
          </a:prstGeom>
        </p:spPr>
      </p:pic>
      <p:pic>
        <p:nvPicPr>
          <p:cNvPr id="28" name="Picture 27" descr="A yellow rectangular object with black border&#10;&#10;AI-generated content may be incorrect.">
            <a:hlinkClick r:id="rId3" action="ppaction://hlinksldjump"/>
            <a:extLst>
              <a:ext uri="{FF2B5EF4-FFF2-40B4-BE49-F238E27FC236}">
                <a16:creationId xmlns:a16="http://schemas.microsoft.com/office/drawing/2014/main" id="{6FEAA825-EC90-050F-1C7E-101C1BCE4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7" t="5735" r="2587"/>
          <a:stretch>
            <a:fillRect/>
          </a:stretch>
        </p:blipFill>
        <p:spPr>
          <a:xfrm>
            <a:off x="1320867" y="2039007"/>
            <a:ext cx="4614531" cy="1184890"/>
          </a:xfrm>
          <a:prstGeom prst="rect">
            <a:avLst/>
          </a:prstGeom>
        </p:spPr>
      </p:pic>
      <p:pic>
        <p:nvPicPr>
          <p:cNvPr id="29" name="Picture 28" descr="A yellow rectangular object with black border&#10;&#10;AI-generated content may be incorrect.">
            <a:hlinkClick r:id="rId5" action="ppaction://hlinksldjump"/>
            <a:extLst>
              <a:ext uri="{FF2B5EF4-FFF2-40B4-BE49-F238E27FC236}">
                <a16:creationId xmlns:a16="http://schemas.microsoft.com/office/drawing/2014/main" id="{3CDD5A74-41A2-E247-DBE8-6084445AE0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7" r="2587"/>
          <a:stretch>
            <a:fillRect/>
          </a:stretch>
        </p:blipFill>
        <p:spPr>
          <a:xfrm>
            <a:off x="6256602" y="1966930"/>
            <a:ext cx="4614530" cy="1256967"/>
          </a:xfrm>
          <a:prstGeom prst="rect">
            <a:avLst/>
          </a:prstGeom>
        </p:spPr>
      </p:pic>
      <p:pic>
        <p:nvPicPr>
          <p:cNvPr id="30" name="Picture 29" descr="A yellow rectangular object with black border&#10;&#10;AI-generated content may be incorrect.">
            <a:hlinkClick r:id="rId6" action="ppaction://hlinksldjump"/>
            <a:extLst>
              <a:ext uri="{FF2B5EF4-FFF2-40B4-BE49-F238E27FC236}">
                <a16:creationId xmlns:a16="http://schemas.microsoft.com/office/drawing/2014/main" id="{E8F701F1-1274-F543-57CB-3EB0F4FF11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7" r="1797"/>
          <a:stretch>
            <a:fillRect/>
          </a:stretch>
        </p:blipFill>
        <p:spPr>
          <a:xfrm>
            <a:off x="1320868" y="3417836"/>
            <a:ext cx="4652970" cy="1256967"/>
          </a:xfrm>
          <a:prstGeom prst="rect">
            <a:avLst/>
          </a:prstGeom>
        </p:spPr>
      </p:pic>
      <p:pic>
        <p:nvPicPr>
          <p:cNvPr id="31" name="Picture 30" descr="A yellow rectangular object with black border&#10;&#10;AI-generated content may be incorrect.">
            <a:hlinkClick r:id="rId7" action="ppaction://hlinksldjump"/>
            <a:extLst>
              <a:ext uri="{FF2B5EF4-FFF2-40B4-BE49-F238E27FC236}">
                <a16:creationId xmlns:a16="http://schemas.microsoft.com/office/drawing/2014/main" id="{A10E4253-A68B-DF2E-D8D5-015683BAEE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7" r="2587"/>
          <a:stretch>
            <a:fillRect/>
          </a:stretch>
        </p:blipFill>
        <p:spPr>
          <a:xfrm>
            <a:off x="6256602" y="3417836"/>
            <a:ext cx="4614530" cy="1256967"/>
          </a:xfrm>
          <a:prstGeom prst="rect">
            <a:avLst/>
          </a:prstGeom>
        </p:spPr>
      </p:pic>
      <p:sp>
        <p:nvSpPr>
          <p:cNvPr id="32" name="TextBox 31">
            <a:hlinkClick r:id="rId3" action="ppaction://hlinksldjump"/>
            <a:extLst>
              <a:ext uri="{FF2B5EF4-FFF2-40B4-BE49-F238E27FC236}">
                <a16:creationId xmlns:a16="http://schemas.microsoft.com/office/drawing/2014/main" id="{426183BE-1BAD-E08F-A65B-FC0F0A586846}"/>
              </a:ext>
            </a:extLst>
          </p:cNvPr>
          <p:cNvSpPr txBox="1"/>
          <p:nvPr/>
        </p:nvSpPr>
        <p:spPr>
          <a:xfrm>
            <a:off x="1766490" y="2363243"/>
            <a:ext cx="37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625B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OBJETIVOS PRINCIPALES </a:t>
            </a:r>
          </a:p>
        </p:txBody>
      </p:sp>
      <p:sp>
        <p:nvSpPr>
          <p:cNvPr id="33" name="TextBox 32">
            <a:hlinkClick r:id="rId6" action="ppaction://hlinksldjump"/>
            <a:extLst>
              <a:ext uri="{FF2B5EF4-FFF2-40B4-BE49-F238E27FC236}">
                <a16:creationId xmlns:a16="http://schemas.microsoft.com/office/drawing/2014/main" id="{CC2EEC2A-59C4-114A-885E-FEF770043AE0}"/>
              </a:ext>
            </a:extLst>
          </p:cNvPr>
          <p:cNvSpPr txBox="1"/>
          <p:nvPr/>
        </p:nvSpPr>
        <p:spPr>
          <a:xfrm>
            <a:off x="1688684" y="3815486"/>
            <a:ext cx="37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625B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KPI’S DE DESEMPEÑO</a:t>
            </a:r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422DDA96-DE9B-15A9-F5CC-8106FD400660}"/>
              </a:ext>
            </a:extLst>
          </p:cNvPr>
          <p:cNvSpPr txBox="1"/>
          <p:nvPr/>
        </p:nvSpPr>
        <p:spPr>
          <a:xfrm>
            <a:off x="6702224" y="2240132"/>
            <a:ext cx="3723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b="1" dirty="0">
                <a:solidFill>
                  <a:srgbClr val="625B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ECOSISTEMA DE ENTRENAMIENTO</a:t>
            </a:r>
          </a:p>
          <a:p>
            <a:pPr algn="ctr"/>
            <a:r>
              <a:rPr lang="es-ES_tradnl" sz="2000" b="1" dirty="0">
                <a:solidFill>
                  <a:srgbClr val="625B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MÉDICO &amp; WOW</a:t>
            </a:r>
          </a:p>
        </p:txBody>
      </p:sp>
      <p:sp>
        <p:nvSpPr>
          <p:cNvPr id="35" name="TextBox 34">
            <a:hlinkClick r:id="rId7" action="ppaction://hlinksldjump"/>
            <a:extLst>
              <a:ext uri="{FF2B5EF4-FFF2-40B4-BE49-F238E27FC236}">
                <a16:creationId xmlns:a16="http://schemas.microsoft.com/office/drawing/2014/main" id="{2E6FCDDA-1AB7-2FFA-5AFA-7DA01D7BC0DF}"/>
              </a:ext>
            </a:extLst>
          </p:cNvPr>
          <p:cNvSpPr txBox="1"/>
          <p:nvPr/>
        </p:nvSpPr>
        <p:spPr>
          <a:xfrm>
            <a:off x="6702224" y="3775861"/>
            <a:ext cx="3723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b="1" dirty="0">
                <a:solidFill>
                  <a:srgbClr val="625B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CAPACITACIONES</a:t>
            </a:r>
            <a:endParaRPr lang="es-ES_tradnl" sz="2000" b="1" dirty="0">
              <a:solidFill>
                <a:srgbClr val="625B8F"/>
              </a:solidFill>
              <a:latin typeface="Denk One" panose="02000506060000020004" pitchFamily="2" charset="0"/>
              <a:cs typeface="Denk One" panose="0200050606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F4EF9C-81CF-B8F7-DBA2-1932387AA82B}"/>
              </a:ext>
            </a:extLst>
          </p:cNvPr>
          <p:cNvSpPr txBox="1"/>
          <p:nvPr/>
        </p:nvSpPr>
        <p:spPr>
          <a:xfrm>
            <a:off x="7879323" y="5492616"/>
            <a:ext cx="3897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" b="0" i="0" dirty="0">
                <a:solidFill>
                  <a:schemeClr val="bg1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Material dirigido y para uso exclusivo de empleados de AZ. </a:t>
            </a:r>
          </a:p>
          <a:p>
            <a:pPr algn="r"/>
            <a:r>
              <a:rPr lang="es-ES_tradnl" sz="800" b="0" i="0" dirty="0">
                <a:solidFill>
                  <a:schemeClr val="bg1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Información confidencial. No distribuir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7824E8-280B-63D7-151E-A5953B4BDF81}"/>
              </a:ext>
            </a:extLst>
          </p:cNvPr>
          <p:cNvGrpSpPr/>
          <p:nvPr/>
        </p:nvGrpSpPr>
        <p:grpSpPr>
          <a:xfrm>
            <a:off x="4964221" y="475085"/>
            <a:ext cx="2263559" cy="1009619"/>
            <a:chOff x="4984966" y="475085"/>
            <a:chExt cx="2263559" cy="1009619"/>
          </a:xfrm>
        </p:grpSpPr>
        <p:pic>
          <p:nvPicPr>
            <p:cNvPr id="38" name="Picture 37" descr="A yellow flag with blue text&#10;&#10;AI-generated content may be incorrect.">
              <a:extLst>
                <a:ext uri="{FF2B5EF4-FFF2-40B4-BE49-F238E27FC236}">
                  <a16:creationId xmlns:a16="http://schemas.microsoft.com/office/drawing/2014/main" id="{293AED13-C69B-3F27-4F22-E35FA3EC24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rcRect l="45878" t="21535" r="3880" b="21774"/>
            <a:stretch>
              <a:fillRect/>
            </a:stretch>
          </p:blipFill>
          <p:spPr>
            <a:xfrm>
              <a:off x="5994583" y="648902"/>
              <a:ext cx="1253942" cy="659198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68A48D2-2CC1-AD9E-8F5D-320A4C5B68AC}"/>
                </a:ext>
              </a:extLst>
            </p:cNvPr>
            <p:cNvGrpSpPr/>
            <p:nvPr userDrawn="1"/>
          </p:nvGrpSpPr>
          <p:grpSpPr>
            <a:xfrm>
              <a:off x="4984966" y="475085"/>
              <a:ext cx="1009619" cy="1009619"/>
              <a:chOff x="3893435" y="478656"/>
              <a:chExt cx="1009619" cy="1009619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8B19756-AA2A-E84B-0A6B-CA8E594F054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/>
              <a:stretch>
                <a:fillRect/>
              </a:stretch>
            </p:blipFill>
            <p:spPr>
              <a:xfrm>
                <a:off x="3893435" y="478656"/>
                <a:ext cx="1009619" cy="1009619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0C425F1-30EE-541C-0E55-3709F2B86BB4}"/>
                  </a:ext>
                </a:extLst>
              </p:cNvPr>
              <p:cNvGrpSpPr/>
              <p:nvPr userDrawn="1"/>
            </p:nvGrpSpPr>
            <p:grpSpPr>
              <a:xfrm>
                <a:off x="3998760" y="555368"/>
                <a:ext cx="840459" cy="886466"/>
                <a:chOff x="2301372" y="2249466"/>
                <a:chExt cx="2266640" cy="2390717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62A1B5E-A6AB-3C61-13CC-BD6F6D6B4F51}"/>
                    </a:ext>
                  </a:extLst>
                </p:cNvPr>
                <p:cNvSpPr txBox="1"/>
                <p:nvPr/>
              </p:nvSpPr>
              <p:spPr>
                <a:xfrm>
                  <a:off x="2301372" y="2249466"/>
                  <a:ext cx="2266640" cy="747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2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ESTACIÓN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AE13AE8-D06D-B1CE-3F6F-13683165055C}"/>
                    </a:ext>
                  </a:extLst>
                </p:cNvPr>
                <p:cNvSpPr txBox="1"/>
                <p:nvPr/>
              </p:nvSpPr>
              <p:spPr>
                <a:xfrm>
                  <a:off x="2975685" y="2731080"/>
                  <a:ext cx="806116" cy="1909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_tradnl" sz="40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3</a:t>
                  </a:r>
                </a:p>
              </p:txBody>
            </p:sp>
          </p:grpSp>
        </p:grpSp>
      </p:grpSp>
      <p:pic>
        <p:nvPicPr>
          <p:cNvPr id="54" name="Picture 53" descr="A blue and yellow sign with yellow text&#10;&#10;AI-generated content may be incorrect.">
            <a:hlinkClick r:id="rId10" action="ppaction://hlinksldjump"/>
            <a:extLst>
              <a:ext uri="{FF2B5EF4-FFF2-40B4-BE49-F238E27FC236}">
                <a16:creationId xmlns:a16="http://schemas.microsoft.com/office/drawing/2014/main" id="{7A6B1632-10DE-C81C-7B50-D5EAD47A1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043" y="5338653"/>
            <a:ext cx="1332738" cy="42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6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82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3534C1-9E60-6566-A733-C11A98643B59}"/>
              </a:ext>
            </a:extLst>
          </p:cNvPr>
          <p:cNvSpPr txBox="1"/>
          <p:nvPr/>
        </p:nvSpPr>
        <p:spPr>
          <a:xfrm>
            <a:off x="3635534" y="1614572"/>
            <a:ext cx="4920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OBJETIVOS PRINCIPALES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BEE755-8E0A-D756-98D9-7B09888A2620}"/>
              </a:ext>
            </a:extLst>
          </p:cNvPr>
          <p:cNvGrpSpPr/>
          <p:nvPr/>
        </p:nvGrpSpPr>
        <p:grpSpPr>
          <a:xfrm>
            <a:off x="4376312" y="2429243"/>
            <a:ext cx="3366627" cy="1827220"/>
            <a:chOff x="4191175" y="3147238"/>
            <a:chExt cx="3366627" cy="182722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E00392-5C70-A4C7-E1A6-0FA0F9DC2440}"/>
                </a:ext>
              </a:extLst>
            </p:cNvPr>
            <p:cNvSpPr/>
            <p:nvPr/>
          </p:nvSpPr>
          <p:spPr>
            <a:xfrm>
              <a:off x="4191175" y="3147238"/>
              <a:ext cx="3366627" cy="1827220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22FC62-3548-4E41-2AC9-1CD50353CFC8}"/>
                </a:ext>
              </a:extLst>
            </p:cNvPr>
            <p:cNvSpPr txBox="1"/>
            <p:nvPr/>
          </p:nvSpPr>
          <p:spPr>
            <a:xfrm>
              <a:off x="4401169" y="3280161"/>
              <a:ext cx="2946640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00" b="1" dirty="0">
                  <a:solidFill>
                    <a:srgbClr val="173E8F"/>
                  </a:solidFill>
                  <a:latin typeface="Arial" panose="020B0604020202020204" pitchFamily="34" charset="0"/>
                  <a:ea typeface="Open Sans Extrabold" pitchFamily="2" charset="0"/>
                  <a:cs typeface="Arial" panose="020B0604020202020204" pitchFamily="34" charset="0"/>
                </a:rPr>
                <a:t>Enfocar esfuerzos en poblaciones </a:t>
              </a:r>
            </a:p>
            <a:p>
              <a:pPr algn="ctr"/>
              <a:r>
                <a:rPr lang="es-ES_tradnl" sz="1300" b="1" dirty="0">
                  <a:solidFill>
                    <a:srgbClr val="173E8F"/>
                  </a:solidFill>
                  <a:latin typeface="Arial" panose="020B0604020202020204" pitchFamily="34" charset="0"/>
                  <a:ea typeface="Open Sans Extrabold" pitchFamily="2" charset="0"/>
                  <a:cs typeface="Arial" panose="020B0604020202020204" pitchFamily="34" charset="0"/>
                </a:rPr>
                <a:t>de alto riesgo</a:t>
              </a:r>
              <a:r>
                <a:rPr lang="es-ES_tradnl" sz="130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, especialmente </a:t>
              </a:r>
            </a:p>
            <a:p>
              <a:pPr algn="ctr"/>
              <a:r>
                <a:rPr lang="es-ES_tradnl" sz="130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en programas de crecimiento</a:t>
              </a:r>
            </a:p>
            <a:p>
              <a:pPr algn="ctr"/>
              <a:r>
                <a:rPr lang="es-ES_tradnl" sz="130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y desarrollo (C&amp;D) dentro de áreas </a:t>
              </a:r>
            </a:p>
            <a:p>
              <a:pPr algn="ctr"/>
              <a:r>
                <a:rPr lang="es-ES_tradnl" sz="130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de alta endogamia.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0ED440-B45D-63B3-8385-DCF732568646}"/>
              </a:ext>
            </a:extLst>
          </p:cNvPr>
          <p:cNvGrpSpPr/>
          <p:nvPr/>
        </p:nvGrpSpPr>
        <p:grpSpPr>
          <a:xfrm>
            <a:off x="533575" y="2429243"/>
            <a:ext cx="3366627" cy="1827219"/>
            <a:chOff x="533575" y="3147237"/>
            <a:chExt cx="3366627" cy="182721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981D103-4663-D2BC-9F43-9477A65B9B57}"/>
                </a:ext>
              </a:extLst>
            </p:cNvPr>
            <p:cNvSpPr/>
            <p:nvPr/>
          </p:nvSpPr>
          <p:spPr>
            <a:xfrm>
              <a:off x="533575" y="3147237"/>
              <a:ext cx="3366627" cy="1827219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A352B1-A8F4-3E6D-6F64-EF6F4E820456}"/>
                </a:ext>
              </a:extLst>
            </p:cNvPr>
            <p:cNvSpPr txBox="1"/>
            <p:nvPr/>
          </p:nvSpPr>
          <p:spPr>
            <a:xfrm>
              <a:off x="733949" y="3280161"/>
              <a:ext cx="2965877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Cerrar la brecha de conocimiento en </a:t>
              </a:r>
            </a:p>
            <a:p>
              <a:pPr algn="ctr"/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atención primaria </a:t>
              </a:r>
              <a:r>
                <a:rPr lang="es-ES_tradnl" sz="1300" b="1" i="0" dirty="0">
                  <a:solidFill>
                    <a:srgbClr val="173E8F"/>
                  </a:solidFill>
                  <a:latin typeface="Arial" panose="020B0604020202020204" pitchFamily="34" charset="0"/>
                  <a:ea typeface="Open Sans Extrabold" pitchFamily="2" charset="0"/>
                  <a:cs typeface="Arial" panose="020B0604020202020204" pitchFamily="34" charset="0"/>
                </a:rPr>
                <a:t>capacitando a los </a:t>
              </a:r>
            </a:p>
            <a:p>
              <a:pPr algn="ctr"/>
              <a:r>
                <a:rPr lang="es-ES_tradnl" sz="1300" b="1" i="0" dirty="0">
                  <a:solidFill>
                    <a:srgbClr val="173E8F"/>
                  </a:solidFill>
                  <a:latin typeface="Arial" panose="020B0604020202020204" pitchFamily="34" charset="0"/>
                  <a:ea typeface="Open Sans Extrabold" pitchFamily="2" charset="0"/>
                  <a:cs typeface="Arial" panose="020B0604020202020204" pitchFamily="34" charset="0"/>
                </a:rPr>
                <a:t>Profesionales de la Salud (</a:t>
              </a:r>
              <a:r>
                <a:rPr lang="es-ES_tradnl" sz="1300" b="1" i="0" dirty="0" err="1">
                  <a:solidFill>
                    <a:srgbClr val="173E8F"/>
                  </a:solidFill>
                  <a:latin typeface="Arial" panose="020B0604020202020204" pitchFamily="34" charset="0"/>
                  <a:ea typeface="Open Sans Extrabold" pitchFamily="2" charset="0"/>
                  <a:cs typeface="Arial" panose="020B0604020202020204" pitchFamily="34" charset="0"/>
                </a:rPr>
                <a:t>HCPs</a:t>
              </a:r>
              <a:r>
                <a:rPr lang="es-ES_tradnl" sz="1300" b="1" i="0" dirty="0">
                  <a:solidFill>
                    <a:srgbClr val="173E8F"/>
                  </a:solidFill>
                  <a:latin typeface="Arial" panose="020B0604020202020204" pitchFamily="34" charset="0"/>
                  <a:ea typeface="Open Sans Extrabold" pitchFamily="2" charset="0"/>
                  <a:cs typeface="Arial" panose="020B0604020202020204" pitchFamily="34" charset="0"/>
                </a:rPr>
                <a:t>) </a:t>
              </a:r>
            </a:p>
            <a:p>
              <a:pPr algn="ctr"/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y </a:t>
              </a:r>
              <a:r>
                <a:rPr lang="es-ES_tradnl" sz="1300" b="1" i="0" dirty="0">
                  <a:solidFill>
                    <a:srgbClr val="173E8F"/>
                  </a:solidFill>
                  <a:latin typeface="Arial" panose="020B0604020202020204" pitchFamily="34" charset="0"/>
                  <a:ea typeface="Open Sans Extrabold" pitchFamily="2" charset="0"/>
                  <a:cs typeface="Arial" panose="020B0604020202020204" pitchFamily="34" charset="0"/>
                </a:rPr>
                <a:t>enfermeras </a:t>
              </a:r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para identificar signos </a:t>
              </a:r>
            </a:p>
            <a:p>
              <a:pPr algn="ctr"/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tempranos de </a:t>
              </a:r>
              <a:r>
                <a:rPr lang="es-ES_tradnl" sz="1300" b="0" i="0" dirty="0" err="1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Hipofosfatasia</a:t>
              </a:r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 (HPP).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ECEDF8-6A10-BE92-C0C9-D8BF2040C2A3}"/>
              </a:ext>
            </a:extLst>
          </p:cNvPr>
          <p:cNvGrpSpPr/>
          <p:nvPr/>
        </p:nvGrpSpPr>
        <p:grpSpPr>
          <a:xfrm>
            <a:off x="8219049" y="2429243"/>
            <a:ext cx="3366627" cy="1827221"/>
            <a:chOff x="4191175" y="3147237"/>
            <a:chExt cx="3366627" cy="1827221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B3DBCAE-37BC-806B-B25C-2D4AF1542371}"/>
                </a:ext>
              </a:extLst>
            </p:cNvPr>
            <p:cNvSpPr/>
            <p:nvPr/>
          </p:nvSpPr>
          <p:spPr>
            <a:xfrm>
              <a:off x="4191175" y="3147237"/>
              <a:ext cx="3366627" cy="1827221"/>
            </a:xfrm>
            <a:prstGeom prst="roundRect">
              <a:avLst>
                <a:gd name="adj" fmla="val 714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B49A95-A38E-A044-87D8-E6C0D71FFACE}"/>
                </a:ext>
              </a:extLst>
            </p:cNvPr>
            <p:cNvSpPr txBox="1"/>
            <p:nvPr/>
          </p:nvSpPr>
          <p:spPr>
            <a:xfrm>
              <a:off x="4394756" y="3172438"/>
              <a:ext cx="2959464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1300" b="1" dirty="0">
                  <a:solidFill>
                    <a:srgbClr val="173E8F"/>
                  </a:solidFill>
                  <a:latin typeface="Arial" panose="020B0604020202020204" pitchFamily="34" charset="0"/>
                  <a:ea typeface="Open Sans Extrabold" pitchFamily="2" charset="0"/>
                  <a:cs typeface="Arial" panose="020B0604020202020204" pitchFamily="34" charset="0"/>
                </a:rPr>
                <a:t>Impulsar el diagnóstico </a:t>
              </a:r>
            </a:p>
            <a:p>
              <a:pPr algn="ctr"/>
              <a:r>
                <a:rPr lang="es-ES_tradnl" sz="1300" b="1" dirty="0">
                  <a:solidFill>
                    <a:srgbClr val="173E8F"/>
                  </a:solidFill>
                  <a:latin typeface="Arial" panose="020B0604020202020204" pitchFamily="34" charset="0"/>
                  <a:ea typeface="Open Sans Extrabold" pitchFamily="2" charset="0"/>
                  <a:cs typeface="Arial" panose="020B0604020202020204" pitchFamily="34" charset="0"/>
                </a:rPr>
                <a:t>y tratamiento tempranos </a:t>
              </a:r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a través</a:t>
              </a:r>
            </a:p>
            <a:p>
              <a:pPr algn="ctr"/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de la identificación de señales </a:t>
              </a:r>
            </a:p>
            <a:p>
              <a:pPr algn="ctr"/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de alerta (red </a:t>
              </a:r>
              <a:r>
                <a:rPr lang="es-ES_tradnl" sz="1300" b="0" i="0" dirty="0" err="1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flags</a:t>
              </a:r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), </a:t>
              </a:r>
            </a:p>
            <a:p>
              <a:pPr algn="ctr"/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pruebas de FAL y rutas </a:t>
              </a:r>
            </a:p>
            <a:p>
              <a:pPr algn="ctr"/>
              <a:r>
                <a:rPr lang="es-ES_tradnl" sz="1300" b="0" i="0" dirty="0">
                  <a:solidFill>
                    <a:srgbClr val="173E8F"/>
                  </a:solidFill>
                  <a:latin typeface="Arial" panose="020B0604020202020204" pitchFamily="34" charset="0"/>
                  <a:ea typeface="Open Sans Light" pitchFamily="2" charset="0"/>
                  <a:cs typeface="Arial" panose="020B0604020202020204" pitchFamily="34" charset="0"/>
                </a:rPr>
                <a:t>de atención multidisciplinarias.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841FCE3-1BCF-B93B-2E4E-D27ABA786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5" y="651347"/>
            <a:ext cx="2569174" cy="2140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085137-5609-E97E-394F-213E709C9581}"/>
              </a:ext>
            </a:extLst>
          </p:cNvPr>
          <p:cNvSpPr txBox="1"/>
          <p:nvPr/>
        </p:nvSpPr>
        <p:spPr>
          <a:xfrm>
            <a:off x="8728363" y="5633152"/>
            <a:ext cx="30485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800" b="0" i="0" dirty="0">
                <a:solidFill>
                  <a:srgbClr val="173E8F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Material dirigido y para uso exclusivo de empleados de AZ. </a:t>
            </a:r>
          </a:p>
          <a:p>
            <a:pPr algn="r"/>
            <a:r>
              <a:rPr lang="es-ES_tradnl" sz="800" b="0" i="0" dirty="0">
                <a:solidFill>
                  <a:srgbClr val="173E8F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Información confidencial. No distribuir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FF56C9-45D2-2D26-6D1F-D79485AB6FE5}"/>
              </a:ext>
            </a:extLst>
          </p:cNvPr>
          <p:cNvGrpSpPr/>
          <p:nvPr/>
        </p:nvGrpSpPr>
        <p:grpSpPr>
          <a:xfrm>
            <a:off x="4964221" y="475085"/>
            <a:ext cx="2269909" cy="1009619"/>
            <a:chOff x="4964221" y="475085"/>
            <a:chExt cx="2269909" cy="100961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680146-3E65-1DD1-DBB6-B986B27DA0F6}"/>
                </a:ext>
              </a:extLst>
            </p:cNvPr>
            <p:cNvGrpSpPr/>
            <p:nvPr userDrawn="1"/>
          </p:nvGrpSpPr>
          <p:grpSpPr>
            <a:xfrm>
              <a:off x="4964221" y="475085"/>
              <a:ext cx="1009619" cy="1009619"/>
              <a:chOff x="3893435" y="478656"/>
              <a:chExt cx="1009619" cy="100961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AFDBFBE-A477-68E8-F368-98A46060D48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3893435" y="478656"/>
                <a:ext cx="1009619" cy="1009619"/>
              </a:xfrm>
              <a:prstGeom prst="rect">
                <a:avLst/>
              </a:prstGeom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5C67699-62AF-8294-67C7-559565EDCCD3}"/>
                  </a:ext>
                </a:extLst>
              </p:cNvPr>
              <p:cNvGrpSpPr/>
              <p:nvPr userDrawn="1"/>
            </p:nvGrpSpPr>
            <p:grpSpPr>
              <a:xfrm>
                <a:off x="3998760" y="555368"/>
                <a:ext cx="840459" cy="886466"/>
                <a:chOff x="2301372" y="2249466"/>
                <a:chExt cx="2266640" cy="2390717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C7FEC4E-1BA0-888F-EB8D-A193BFB109C1}"/>
                    </a:ext>
                  </a:extLst>
                </p:cNvPr>
                <p:cNvSpPr txBox="1"/>
                <p:nvPr/>
              </p:nvSpPr>
              <p:spPr>
                <a:xfrm>
                  <a:off x="2301372" y="2249466"/>
                  <a:ext cx="2266640" cy="747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2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ESTACIÓN</a:t>
                  </a: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C4E66E2-4D3A-F0AC-7B36-6144A26310DE}"/>
                    </a:ext>
                  </a:extLst>
                </p:cNvPr>
                <p:cNvSpPr txBox="1"/>
                <p:nvPr/>
              </p:nvSpPr>
              <p:spPr>
                <a:xfrm>
                  <a:off x="2975685" y="2731080"/>
                  <a:ext cx="806116" cy="1909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_tradnl" sz="40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3</a:t>
                  </a:r>
                </a:p>
              </p:txBody>
            </p:sp>
          </p:grpSp>
        </p:grpSp>
        <p:pic>
          <p:nvPicPr>
            <p:cNvPr id="18" name="Picture 17" descr="A yellow flag with purple text&#10;&#10;AI-generated content may be incorrect.">
              <a:extLst>
                <a:ext uri="{FF2B5EF4-FFF2-40B4-BE49-F238E27FC236}">
                  <a16:creationId xmlns:a16="http://schemas.microsoft.com/office/drawing/2014/main" id="{EDD3A287-9271-207E-AC7D-B167CA8398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 l="45616" t="34812" r="4159" b="12865"/>
            <a:stretch>
              <a:fillRect/>
            </a:stretch>
          </p:blipFill>
          <p:spPr>
            <a:xfrm>
              <a:off x="5980188" y="744457"/>
              <a:ext cx="1253942" cy="60841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219A19-23D6-5378-FCA5-8929DC050FB8}"/>
              </a:ext>
            </a:extLst>
          </p:cNvPr>
          <p:cNvGrpSpPr/>
          <p:nvPr/>
        </p:nvGrpSpPr>
        <p:grpSpPr>
          <a:xfrm>
            <a:off x="1696273" y="3792677"/>
            <a:ext cx="927569" cy="927569"/>
            <a:chOff x="1753100" y="4199876"/>
            <a:chExt cx="927569" cy="92756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0C8FE53-9B36-26B0-678B-AA377DA46951}"/>
                </a:ext>
              </a:extLst>
            </p:cNvPr>
            <p:cNvSpPr/>
            <p:nvPr userDrawn="1"/>
          </p:nvSpPr>
          <p:spPr>
            <a:xfrm>
              <a:off x="1753100" y="4199876"/>
              <a:ext cx="927569" cy="927569"/>
            </a:xfrm>
            <a:prstGeom prst="ellipse">
              <a:avLst/>
            </a:prstGeom>
            <a:solidFill>
              <a:srgbClr val="625B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6" name="Picture 25" descr="A paper scroll on a black background&#10;&#10;AI-generated content may be incorrect.">
              <a:extLst>
                <a:ext uri="{FF2B5EF4-FFF2-40B4-BE49-F238E27FC236}">
                  <a16:creationId xmlns:a16="http://schemas.microsoft.com/office/drawing/2014/main" id="{33441214-C61F-64D0-304B-31CC313237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837716" y="4307759"/>
              <a:ext cx="758335" cy="69514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24EAE8-3C2A-5A04-9015-7AE408A308A4}"/>
              </a:ext>
            </a:extLst>
          </p:cNvPr>
          <p:cNvGrpSpPr/>
          <p:nvPr/>
        </p:nvGrpSpPr>
        <p:grpSpPr>
          <a:xfrm>
            <a:off x="5562529" y="3792677"/>
            <a:ext cx="927569" cy="927569"/>
            <a:chOff x="4630618" y="4362073"/>
            <a:chExt cx="927569" cy="92756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1824DAF-75EB-5E59-7128-11FBDFB48DA4}"/>
                </a:ext>
              </a:extLst>
            </p:cNvPr>
            <p:cNvSpPr/>
            <p:nvPr userDrawn="1"/>
          </p:nvSpPr>
          <p:spPr>
            <a:xfrm>
              <a:off x="4630618" y="4362073"/>
              <a:ext cx="927569" cy="927569"/>
            </a:xfrm>
            <a:prstGeom prst="ellipse">
              <a:avLst/>
            </a:prstGeom>
            <a:solidFill>
              <a:srgbClr val="625B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9" name="Picture 28" descr="A cartoon of a telescope&#10;&#10;AI-generated content may be incorrect.">
              <a:extLst>
                <a:ext uri="{FF2B5EF4-FFF2-40B4-BE49-F238E27FC236}">
                  <a16:creationId xmlns:a16="http://schemas.microsoft.com/office/drawing/2014/main" id="{9DDDFD6D-C53C-0A0C-2D6C-A3D3DB7E30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721855" y="4525112"/>
              <a:ext cx="745094" cy="584828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22025D-8F65-8E4B-0CF0-5258E5E44EFE}"/>
              </a:ext>
            </a:extLst>
          </p:cNvPr>
          <p:cNvGrpSpPr/>
          <p:nvPr/>
        </p:nvGrpSpPr>
        <p:grpSpPr>
          <a:xfrm>
            <a:off x="9428786" y="3792677"/>
            <a:ext cx="927569" cy="927569"/>
            <a:chOff x="6481190" y="4362073"/>
            <a:chExt cx="927569" cy="92756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00DD4F3-D0CF-B487-F195-40EA3FF1AF1F}"/>
                </a:ext>
              </a:extLst>
            </p:cNvPr>
            <p:cNvSpPr/>
            <p:nvPr userDrawn="1"/>
          </p:nvSpPr>
          <p:spPr>
            <a:xfrm>
              <a:off x="6481190" y="4362073"/>
              <a:ext cx="927569" cy="927569"/>
            </a:xfrm>
            <a:prstGeom prst="ellipse">
              <a:avLst/>
            </a:prstGeom>
            <a:solidFill>
              <a:srgbClr val="625B8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32" name="Picture 31" descr="A pink flag on a black background&#10;&#10;AI-generated content may be incorrect.">
              <a:extLst>
                <a:ext uri="{FF2B5EF4-FFF2-40B4-BE49-F238E27FC236}">
                  <a16:creationId xmlns:a16="http://schemas.microsoft.com/office/drawing/2014/main" id="{0E33A7B0-009F-1AE9-7068-308A3CE9EA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rcRect l="13727" t="9670" r="9969" b="14715"/>
            <a:stretch>
              <a:fillRect/>
            </a:stretch>
          </p:blipFill>
          <p:spPr>
            <a:xfrm>
              <a:off x="6642827" y="4538792"/>
              <a:ext cx="634140" cy="574131"/>
            </a:xfrm>
            <a:prstGeom prst="rect">
              <a:avLst/>
            </a:prstGeom>
          </p:spPr>
        </p:pic>
      </p:grpSp>
      <p:pic>
        <p:nvPicPr>
          <p:cNvPr id="33" name="Picture 32" descr="A black and white logo&#10;&#10;AI-generated content may be incorrect.">
            <a:extLst>
              <a:ext uri="{FF2B5EF4-FFF2-40B4-BE49-F238E27FC236}">
                <a16:creationId xmlns:a16="http://schemas.microsoft.com/office/drawing/2014/main" id="{4A97E0B9-FA71-B53B-FA42-B2E01C609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6465" y="871503"/>
            <a:ext cx="3188333" cy="937442"/>
          </a:xfrm>
          <a:prstGeom prst="rect">
            <a:avLst/>
          </a:prstGeom>
        </p:spPr>
      </p:pic>
      <p:pic>
        <p:nvPicPr>
          <p:cNvPr id="35" name="Picture 34" descr="A blue sign with yellow buildings and text&#10;&#10;AI-generated content may be incorrect.">
            <a:hlinkClick r:id="rId9" action="ppaction://hlinksldjump"/>
            <a:extLst>
              <a:ext uri="{FF2B5EF4-FFF2-40B4-BE49-F238E27FC236}">
                <a16:creationId xmlns:a16="http://schemas.microsoft.com/office/drawing/2014/main" id="{E5DEA137-C51C-EBE7-40F8-052143A794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0833" y="5197549"/>
            <a:ext cx="1883833" cy="60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8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7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35B8941D-8605-EE74-E106-35F556297572}"/>
              </a:ext>
            </a:extLst>
          </p:cNvPr>
          <p:cNvSpPr/>
          <p:nvPr/>
        </p:nvSpPr>
        <p:spPr>
          <a:xfrm>
            <a:off x="119029" y="5281684"/>
            <a:ext cx="2201090" cy="827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8ADEA-2BEB-C30F-56CF-247B115A8439}"/>
              </a:ext>
            </a:extLst>
          </p:cNvPr>
          <p:cNvSpPr txBox="1"/>
          <p:nvPr/>
        </p:nvSpPr>
        <p:spPr>
          <a:xfrm>
            <a:off x="418201" y="2013372"/>
            <a:ext cx="4920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18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ECOSISTEMA DE</a:t>
            </a:r>
            <a:r>
              <a:rPr lang="es-ES_tradnl" sz="1800" b="1" baseline="0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 </a:t>
            </a:r>
            <a:r>
              <a:rPr lang="es-ES_tradnl" sz="18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ENTRENAMIENTO MÉDICO &amp; WOW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1C46C-2D67-8C4D-C16F-FCD33CF277BE}"/>
              </a:ext>
            </a:extLst>
          </p:cNvPr>
          <p:cNvGrpSpPr/>
          <p:nvPr/>
        </p:nvGrpSpPr>
        <p:grpSpPr>
          <a:xfrm>
            <a:off x="218216" y="2813906"/>
            <a:ext cx="5667260" cy="1785329"/>
            <a:chOff x="218216" y="2813906"/>
            <a:chExt cx="5667260" cy="17853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91B0F4-DDCF-23CF-2AE4-3158F6DF03DD}"/>
                </a:ext>
              </a:extLst>
            </p:cNvPr>
            <p:cNvGrpSpPr/>
            <p:nvPr userDrawn="1"/>
          </p:nvGrpSpPr>
          <p:grpSpPr>
            <a:xfrm>
              <a:off x="218216" y="2813906"/>
              <a:ext cx="1662670" cy="1785329"/>
              <a:chOff x="218216" y="3123163"/>
              <a:chExt cx="1662670" cy="1785329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1D2F0DF-8E82-09D8-2D20-719DCC554878}"/>
                  </a:ext>
                </a:extLst>
              </p:cNvPr>
              <p:cNvSpPr/>
              <p:nvPr userDrawn="1"/>
            </p:nvSpPr>
            <p:spPr>
              <a:xfrm>
                <a:off x="218216" y="3123163"/>
                <a:ext cx="1662670" cy="1785329"/>
              </a:xfrm>
              <a:prstGeom prst="roundRect">
                <a:avLst>
                  <a:gd name="adj" fmla="val 9929"/>
                </a:avLst>
              </a:prstGeom>
              <a:solidFill>
                <a:srgbClr val="7BAE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8A409A-8D95-ABAE-49E2-E9EEAB271725}"/>
                  </a:ext>
                </a:extLst>
              </p:cNvPr>
              <p:cNvSpPr txBox="1"/>
              <p:nvPr userDrawn="1"/>
            </p:nvSpPr>
            <p:spPr>
              <a:xfrm>
                <a:off x="348936" y="3336661"/>
                <a:ext cx="140123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i="0" dirty="0">
                    <a:solidFill>
                      <a:schemeClr val="bg1"/>
                    </a:solidFill>
                    <a:latin typeface="Arial" panose="020B0604020202020204" pitchFamily="34" charset="0"/>
                    <a:ea typeface="Open Sans Semibold" pitchFamily="2" charset="0"/>
                    <a:cs typeface="Arial" panose="020B0604020202020204" pitchFamily="34" charset="0"/>
                  </a:rPr>
                  <a:t>Plataforma educativa híbrida y personalizada a través de IA.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93FD51-F61B-1196-EF26-59416376B86B}"/>
                </a:ext>
              </a:extLst>
            </p:cNvPr>
            <p:cNvGrpSpPr/>
            <p:nvPr userDrawn="1"/>
          </p:nvGrpSpPr>
          <p:grpSpPr>
            <a:xfrm>
              <a:off x="2210652" y="2813906"/>
              <a:ext cx="1662670" cy="1785329"/>
              <a:chOff x="2210652" y="3123163"/>
              <a:chExt cx="1662670" cy="1785329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305D55F-73E7-90C1-BB80-01006098ACD1}"/>
                  </a:ext>
                </a:extLst>
              </p:cNvPr>
              <p:cNvSpPr/>
              <p:nvPr userDrawn="1"/>
            </p:nvSpPr>
            <p:spPr>
              <a:xfrm>
                <a:off x="2210652" y="3123163"/>
                <a:ext cx="1662670" cy="1785329"/>
              </a:xfrm>
              <a:prstGeom prst="roundRect">
                <a:avLst>
                  <a:gd name="adj" fmla="val 9929"/>
                </a:avLst>
              </a:prstGeom>
              <a:solidFill>
                <a:srgbClr val="7BAE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4BA259F-030E-1971-59E8-1E98F27D2C5F}"/>
                  </a:ext>
                </a:extLst>
              </p:cNvPr>
              <p:cNvSpPr txBox="1"/>
              <p:nvPr userDrawn="1"/>
            </p:nvSpPr>
            <p:spPr>
              <a:xfrm>
                <a:off x="2270040" y="3336661"/>
                <a:ext cx="1543894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i="0" dirty="0">
                    <a:solidFill>
                      <a:schemeClr val="bg1"/>
                    </a:solidFill>
                    <a:latin typeface="Arial" panose="020B0604020202020204" pitchFamily="34" charset="0"/>
                    <a:ea typeface="Open Sans Semibold" pitchFamily="2" charset="0"/>
                    <a:cs typeface="Arial" panose="020B0604020202020204" pitchFamily="34" charset="0"/>
                  </a:rPr>
                  <a:t>Diagnóstico asistido por IA: </a:t>
                </a:r>
                <a:r>
                  <a:rPr lang="es-ES_tradnl" sz="1400" b="0" i="0" dirty="0">
                    <a:solidFill>
                      <a:schemeClr val="bg1"/>
                    </a:solidFill>
                    <a:latin typeface="Arial" panose="020B0604020202020204" pitchFamily="34" charset="0"/>
                    <a:ea typeface="Open Sans SemiBold" pitchFamily="2" charset="0"/>
                    <a:cs typeface="Arial" panose="020B0604020202020204" pitchFamily="34" charset="0"/>
                  </a:rPr>
                  <a:t>Zonas con alta probabilidad de HPP.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F40D60-1B2B-809D-5121-EAD40688A2C7}"/>
                </a:ext>
              </a:extLst>
            </p:cNvPr>
            <p:cNvGrpSpPr/>
            <p:nvPr userDrawn="1"/>
          </p:nvGrpSpPr>
          <p:grpSpPr>
            <a:xfrm>
              <a:off x="4203088" y="2813906"/>
              <a:ext cx="1682388" cy="1785329"/>
              <a:chOff x="4203088" y="3123163"/>
              <a:chExt cx="1682388" cy="1785329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90A7EF9-C3EA-0354-A0B7-E56A78D06784}"/>
                  </a:ext>
                </a:extLst>
              </p:cNvPr>
              <p:cNvSpPr/>
              <p:nvPr userDrawn="1"/>
            </p:nvSpPr>
            <p:spPr>
              <a:xfrm>
                <a:off x="4203088" y="3123163"/>
                <a:ext cx="1662670" cy="1785329"/>
              </a:xfrm>
              <a:prstGeom prst="roundRect">
                <a:avLst>
                  <a:gd name="adj" fmla="val 9929"/>
                </a:avLst>
              </a:prstGeom>
              <a:solidFill>
                <a:srgbClr val="7BAE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D626A3-ACF2-92C8-4616-0A25BC2754A6}"/>
                  </a:ext>
                </a:extLst>
              </p:cNvPr>
              <p:cNvSpPr txBox="1"/>
              <p:nvPr userDrawn="1"/>
            </p:nvSpPr>
            <p:spPr>
              <a:xfrm>
                <a:off x="4222806" y="3336661"/>
                <a:ext cx="166267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i="0" dirty="0">
                    <a:solidFill>
                      <a:schemeClr val="bg1"/>
                    </a:solidFill>
                    <a:latin typeface="Arial" panose="020B0604020202020204" pitchFamily="34" charset="0"/>
                    <a:ea typeface="Open Sans Semibold" pitchFamily="2" charset="0"/>
                    <a:cs typeface="Arial" panose="020B0604020202020204" pitchFamily="34" charset="0"/>
                  </a:rPr>
                  <a:t>Educación orientada a casos reales y práctica con asistencia </a:t>
                </a:r>
              </a:p>
              <a:p>
                <a:pPr algn="ctr"/>
                <a:r>
                  <a:rPr lang="es-ES_tradnl" sz="1400" b="1" i="0" dirty="0">
                    <a:solidFill>
                      <a:schemeClr val="bg1"/>
                    </a:solidFill>
                    <a:latin typeface="Arial" panose="020B0604020202020204" pitchFamily="34" charset="0"/>
                    <a:ea typeface="Open Sans Semibold" pitchFamily="2" charset="0"/>
                    <a:cs typeface="Arial" panose="020B0604020202020204" pitchFamily="34" charset="0"/>
                  </a:rPr>
                  <a:t>de IA.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6DBF6F9-51B3-1F36-5020-B15AD7E4DD6E}"/>
              </a:ext>
            </a:extLst>
          </p:cNvPr>
          <p:cNvGrpSpPr/>
          <p:nvPr/>
        </p:nvGrpSpPr>
        <p:grpSpPr>
          <a:xfrm>
            <a:off x="6166168" y="2813906"/>
            <a:ext cx="5676896" cy="1785329"/>
            <a:chOff x="6166168" y="2813906"/>
            <a:chExt cx="5676896" cy="178532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CA0693-9CA0-365E-9C71-B30A9953A198}"/>
                </a:ext>
              </a:extLst>
            </p:cNvPr>
            <p:cNvGrpSpPr/>
            <p:nvPr userDrawn="1"/>
          </p:nvGrpSpPr>
          <p:grpSpPr>
            <a:xfrm>
              <a:off x="6166168" y="2813906"/>
              <a:ext cx="1692026" cy="1785329"/>
              <a:chOff x="6166168" y="3123163"/>
              <a:chExt cx="1692026" cy="1785329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72100FDE-A381-16D2-9442-01EEA157820A}"/>
                  </a:ext>
                </a:extLst>
              </p:cNvPr>
              <p:cNvSpPr/>
              <p:nvPr userDrawn="1"/>
            </p:nvSpPr>
            <p:spPr>
              <a:xfrm>
                <a:off x="6195524" y="3123163"/>
                <a:ext cx="1662670" cy="1785329"/>
              </a:xfrm>
              <a:prstGeom prst="roundRect">
                <a:avLst>
                  <a:gd name="adj" fmla="val 9929"/>
                </a:avLst>
              </a:prstGeom>
              <a:solidFill>
                <a:srgbClr val="7BAE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D7F47F-B601-22E6-1C79-F60948D6F8A1}"/>
                  </a:ext>
                </a:extLst>
              </p:cNvPr>
              <p:cNvSpPr txBox="1"/>
              <p:nvPr userDrawn="1"/>
            </p:nvSpPr>
            <p:spPr>
              <a:xfrm>
                <a:off x="6166168" y="3336661"/>
                <a:ext cx="166267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300" b="1" i="0" dirty="0">
                    <a:solidFill>
                      <a:schemeClr val="bg1"/>
                    </a:solidFill>
                    <a:latin typeface="Arial" panose="020B0604020202020204" pitchFamily="34" charset="0"/>
                    <a:ea typeface="Open Sans Semibold" pitchFamily="2" charset="0"/>
                    <a:cs typeface="Arial" panose="020B0604020202020204" pitchFamily="34" charset="0"/>
                  </a:rPr>
                  <a:t>Ecosistema clínico conectado entre atención primaria, especialistas </a:t>
                </a:r>
              </a:p>
              <a:p>
                <a:pPr algn="ctr"/>
                <a:r>
                  <a:rPr lang="es-ES_tradnl" sz="1300" b="1" i="0" dirty="0">
                    <a:solidFill>
                      <a:schemeClr val="bg1"/>
                    </a:solidFill>
                    <a:latin typeface="Arial" panose="020B0604020202020204" pitchFamily="34" charset="0"/>
                    <a:ea typeface="Open Sans Semibold" pitchFamily="2" charset="0"/>
                    <a:cs typeface="Arial" panose="020B0604020202020204" pitchFamily="34" charset="0"/>
                  </a:rPr>
                  <a:t>y pacientes.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E1CEDE-7DE2-0D9B-88A6-ACC23A7B8A61}"/>
                </a:ext>
              </a:extLst>
            </p:cNvPr>
            <p:cNvGrpSpPr/>
            <p:nvPr userDrawn="1"/>
          </p:nvGrpSpPr>
          <p:grpSpPr>
            <a:xfrm>
              <a:off x="8187960" y="2813906"/>
              <a:ext cx="1663913" cy="1785329"/>
              <a:chOff x="8187960" y="3123163"/>
              <a:chExt cx="1663913" cy="1785329"/>
            </a:xfrm>
          </p:grpSpPr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FED9872-07E9-572A-9A9F-FBCA827C86D0}"/>
                  </a:ext>
                </a:extLst>
              </p:cNvPr>
              <p:cNvSpPr/>
              <p:nvPr userDrawn="1"/>
            </p:nvSpPr>
            <p:spPr>
              <a:xfrm>
                <a:off x="8187960" y="3123163"/>
                <a:ext cx="1662670" cy="1785329"/>
              </a:xfrm>
              <a:prstGeom prst="roundRect">
                <a:avLst>
                  <a:gd name="adj" fmla="val 9929"/>
                </a:avLst>
              </a:prstGeom>
              <a:solidFill>
                <a:srgbClr val="7BAE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C5450A1-DEA8-AB70-023E-568E31473D9F}"/>
                  </a:ext>
                </a:extLst>
              </p:cNvPr>
              <p:cNvSpPr txBox="1"/>
              <p:nvPr userDrawn="1"/>
            </p:nvSpPr>
            <p:spPr>
              <a:xfrm>
                <a:off x="8189203" y="3336661"/>
                <a:ext cx="166267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i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Open Sans Semibold" pitchFamily="2" charset="0"/>
                    <a:cs typeface="Arial" panose="020B0604020202020204" pitchFamily="34" charset="0"/>
                  </a:rPr>
                  <a:t>KPIs</a:t>
                </a:r>
                <a:r>
                  <a:rPr lang="es-ES_tradnl" sz="1400" b="1" i="0" dirty="0">
                    <a:solidFill>
                      <a:schemeClr val="bg1"/>
                    </a:solidFill>
                    <a:latin typeface="Arial" panose="020B0604020202020204" pitchFamily="34" charset="0"/>
                    <a:ea typeface="Open Sans Semibold" pitchFamily="2" charset="0"/>
                    <a:cs typeface="Arial" panose="020B0604020202020204" pitchFamily="34" charset="0"/>
                  </a:rPr>
                  <a:t> orientados hacia el conocimiento, pruebas y detección</a:t>
                </a:r>
              </a:p>
              <a:p>
                <a:pPr algn="ctr"/>
                <a:r>
                  <a:rPr lang="es-ES_tradnl" sz="1400" b="1" i="0" dirty="0">
                    <a:solidFill>
                      <a:schemeClr val="bg1"/>
                    </a:solidFill>
                    <a:latin typeface="Arial" panose="020B0604020202020204" pitchFamily="34" charset="0"/>
                    <a:ea typeface="Open Sans Semibold" pitchFamily="2" charset="0"/>
                    <a:cs typeface="Arial" panose="020B0604020202020204" pitchFamily="34" charset="0"/>
                  </a:rPr>
                  <a:t>de casos.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F6EAB63-E5E4-A76A-80B7-5702736D30DC}"/>
                </a:ext>
              </a:extLst>
            </p:cNvPr>
            <p:cNvGrpSpPr/>
            <p:nvPr userDrawn="1"/>
          </p:nvGrpSpPr>
          <p:grpSpPr>
            <a:xfrm>
              <a:off x="10180394" y="2813906"/>
              <a:ext cx="1662670" cy="1785329"/>
              <a:chOff x="10180394" y="3123163"/>
              <a:chExt cx="1662670" cy="1785329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A847633-9E81-DAA5-09B7-0B077A79866F}"/>
                  </a:ext>
                </a:extLst>
              </p:cNvPr>
              <p:cNvSpPr/>
              <p:nvPr userDrawn="1"/>
            </p:nvSpPr>
            <p:spPr>
              <a:xfrm>
                <a:off x="10180394" y="3123163"/>
                <a:ext cx="1662670" cy="1785329"/>
              </a:xfrm>
              <a:prstGeom prst="roundRect">
                <a:avLst>
                  <a:gd name="adj" fmla="val 9929"/>
                </a:avLst>
              </a:prstGeom>
              <a:solidFill>
                <a:srgbClr val="7BAEC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7C520C-A0F9-F8A4-E7FD-F3E8057C77FE}"/>
                  </a:ext>
                </a:extLst>
              </p:cNvPr>
              <p:cNvSpPr txBox="1"/>
              <p:nvPr userDrawn="1"/>
            </p:nvSpPr>
            <p:spPr>
              <a:xfrm>
                <a:off x="10180394" y="3336661"/>
                <a:ext cx="16626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1400" b="1" i="0" dirty="0">
                    <a:solidFill>
                      <a:schemeClr val="bg1"/>
                    </a:solidFill>
                    <a:latin typeface="Arial" panose="020B0604020202020204" pitchFamily="34" charset="0"/>
                    <a:ea typeface="Open Sans Semibold" pitchFamily="2" charset="0"/>
                    <a:cs typeface="Arial" panose="020B0604020202020204" pitchFamily="34" charset="0"/>
                  </a:rPr>
                  <a:t>Alertas inteligentes hacia síntomas comunes.</a:t>
                </a: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CD0FD95-13AB-55B4-FA87-C2456B4723FE}"/>
              </a:ext>
            </a:extLst>
          </p:cNvPr>
          <p:cNvSpPr txBox="1"/>
          <p:nvPr/>
        </p:nvSpPr>
        <p:spPr>
          <a:xfrm>
            <a:off x="4327024" y="5042969"/>
            <a:ext cx="6327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16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Regiones y/u Hospitales colombianos</a:t>
            </a:r>
            <a:r>
              <a:rPr lang="es-ES_tradnl" sz="1600" b="1" baseline="0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 </a:t>
            </a:r>
            <a:r>
              <a:rPr lang="es-ES_tradnl" sz="16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rPr>
              <a:t>priorizados por análisis de IA.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5B5C5F4-81BB-8AB3-A66E-E7DE014762C9}"/>
              </a:ext>
            </a:extLst>
          </p:cNvPr>
          <p:cNvGrpSpPr/>
          <p:nvPr/>
        </p:nvGrpSpPr>
        <p:grpSpPr>
          <a:xfrm>
            <a:off x="3417241" y="4652837"/>
            <a:ext cx="982589" cy="1118818"/>
            <a:chOff x="3480399" y="5238223"/>
            <a:chExt cx="982589" cy="1118818"/>
          </a:xfrm>
        </p:grpSpPr>
        <p:pic>
          <p:nvPicPr>
            <p:cNvPr id="26" name="Picture 25" descr="A yellow shield with black background&#10;&#10;AI-generated content may be incorrect.">
              <a:extLst>
                <a:ext uri="{FF2B5EF4-FFF2-40B4-BE49-F238E27FC236}">
                  <a16:creationId xmlns:a16="http://schemas.microsoft.com/office/drawing/2014/main" id="{7445D374-8C41-F031-1C8C-F21BDB73BD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80399" y="5238223"/>
              <a:ext cx="982589" cy="111881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3140D1-18D2-0B6B-EB79-4053F4491926}"/>
                </a:ext>
              </a:extLst>
            </p:cNvPr>
            <p:cNvSpPr txBox="1"/>
            <p:nvPr userDrawn="1"/>
          </p:nvSpPr>
          <p:spPr>
            <a:xfrm>
              <a:off x="3572776" y="5529173"/>
              <a:ext cx="7978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2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60</a:t>
              </a:r>
              <a:endParaRPr lang="es-ES_tradnl" sz="2800" b="1" dirty="0">
                <a:solidFill>
                  <a:srgbClr val="173E8F"/>
                </a:solidFill>
                <a:latin typeface="Denk One" panose="02000506060000020004" pitchFamily="2" charset="0"/>
                <a:cs typeface="Denk One" panose="02000506060000020004" pitchFamily="2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A3B0BB5-CF3F-02E6-2570-328DAB5FF5F0}"/>
              </a:ext>
            </a:extLst>
          </p:cNvPr>
          <p:cNvSpPr txBox="1"/>
          <p:nvPr/>
        </p:nvSpPr>
        <p:spPr>
          <a:xfrm>
            <a:off x="7879323" y="5772192"/>
            <a:ext cx="3897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000" b="0" i="0" dirty="0">
                <a:solidFill>
                  <a:srgbClr val="173E8F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Material dirigido y para uso exclusivo de empleados de AZ. </a:t>
            </a:r>
          </a:p>
          <a:p>
            <a:pPr algn="r"/>
            <a:r>
              <a:rPr lang="es-ES_tradnl" sz="1000" b="0" i="0" dirty="0">
                <a:solidFill>
                  <a:srgbClr val="173E8F"/>
                </a:solidFill>
                <a:latin typeface="Arial" panose="020B0604020202020204" pitchFamily="34" charset="0"/>
                <a:ea typeface="Open Sans SemiBold" pitchFamily="2" charset="0"/>
                <a:cs typeface="Arial" panose="020B0604020202020204" pitchFamily="34" charset="0"/>
              </a:rPr>
              <a:t>Información confidencial. No distribuir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856988-6408-D998-A995-0920D434D2DC}"/>
              </a:ext>
            </a:extLst>
          </p:cNvPr>
          <p:cNvGrpSpPr/>
          <p:nvPr/>
        </p:nvGrpSpPr>
        <p:grpSpPr>
          <a:xfrm>
            <a:off x="4964221" y="475085"/>
            <a:ext cx="2269909" cy="1009619"/>
            <a:chOff x="4964221" y="475085"/>
            <a:chExt cx="2269909" cy="100961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50C48DF-AA88-2FFC-8B34-2666DD74BEFE}"/>
                </a:ext>
              </a:extLst>
            </p:cNvPr>
            <p:cNvGrpSpPr/>
            <p:nvPr userDrawn="1"/>
          </p:nvGrpSpPr>
          <p:grpSpPr>
            <a:xfrm>
              <a:off x="4964221" y="475085"/>
              <a:ext cx="1009619" cy="1009619"/>
              <a:chOff x="3893435" y="478656"/>
              <a:chExt cx="1009619" cy="1009619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6D4D6421-D277-8016-2F4A-89434C45C71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/>
              <a:stretch>
                <a:fillRect/>
              </a:stretch>
            </p:blipFill>
            <p:spPr>
              <a:xfrm>
                <a:off x="3893435" y="478656"/>
                <a:ext cx="1009619" cy="1009619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55F809A-51F0-5D23-CA4A-09E2812243EF}"/>
                  </a:ext>
                </a:extLst>
              </p:cNvPr>
              <p:cNvGrpSpPr/>
              <p:nvPr userDrawn="1"/>
            </p:nvGrpSpPr>
            <p:grpSpPr>
              <a:xfrm>
                <a:off x="3998760" y="555368"/>
                <a:ext cx="840459" cy="886466"/>
                <a:chOff x="2301372" y="2249466"/>
                <a:chExt cx="2266640" cy="2390717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C14D0A7-C758-7A4C-56CE-3F3BEEF0382C}"/>
                    </a:ext>
                  </a:extLst>
                </p:cNvPr>
                <p:cNvSpPr txBox="1"/>
                <p:nvPr/>
              </p:nvSpPr>
              <p:spPr>
                <a:xfrm>
                  <a:off x="2301372" y="2249466"/>
                  <a:ext cx="2266640" cy="7470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_tradnl" sz="12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ESTACIÓN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596E430-B6E0-5E43-1D00-5C83FD43095F}"/>
                    </a:ext>
                  </a:extLst>
                </p:cNvPr>
                <p:cNvSpPr txBox="1"/>
                <p:nvPr/>
              </p:nvSpPr>
              <p:spPr>
                <a:xfrm>
                  <a:off x="2975685" y="2731080"/>
                  <a:ext cx="806116" cy="1909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_tradnl" sz="4000" dirty="0">
                      <a:solidFill>
                        <a:srgbClr val="625B8F"/>
                      </a:solidFill>
                      <a:latin typeface="Denk One" panose="02000506060000020004" pitchFamily="2" charset="0"/>
                      <a:cs typeface="Denk One" panose="02000506060000020004" pitchFamily="2" charset="0"/>
                    </a:rPr>
                    <a:t>3</a:t>
                  </a:r>
                </a:p>
              </p:txBody>
            </p:sp>
          </p:grpSp>
        </p:grpSp>
        <p:pic>
          <p:nvPicPr>
            <p:cNvPr id="31" name="Picture 30" descr="A yellow flag with purple text&#10;&#10;AI-generated content may be incorrect.">
              <a:extLst>
                <a:ext uri="{FF2B5EF4-FFF2-40B4-BE49-F238E27FC236}">
                  <a16:creationId xmlns:a16="http://schemas.microsoft.com/office/drawing/2014/main" id="{1716102E-46A7-D8A2-2285-6FB4527879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 l="45616" t="34812" r="4159" b="12865"/>
            <a:stretch>
              <a:fillRect/>
            </a:stretch>
          </p:blipFill>
          <p:spPr>
            <a:xfrm>
              <a:off x="5980188" y="744457"/>
              <a:ext cx="1253942" cy="60841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F4C99E-326A-5258-323E-6EE3FEADE80D}"/>
              </a:ext>
            </a:extLst>
          </p:cNvPr>
          <p:cNvGrpSpPr/>
          <p:nvPr/>
        </p:nvGrpSpPr>
        <p:grpSpPr>
          <a:xfrm>
            <a:off x="5618482" y="1867671"/>
            <a:ext cx="7548878" cy="660735"/>
            <a:chOff x="5618482" y="1713837"/>
            <a:chExt cx="7548878" cy="660735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34507E8B-8C3D-78C0-F267-FD60F888F05B}"/>
                </a:ext>
              </a:extLst>
            </p:cNvPr>
            <p:cNvSpPr/>
            <p:nvPr userDrawn="1"/>
          </p:nvSpPr>
          <p:spPr>
            <a:xfrm>
              <a:off x="5618482" y="1713837"/>
              <a:ext cx="7548878" cy="660735"/>
            </a:xfrm>
            <a:prstGeom prst="roundRect">
              <a:avLst/>
            </a:prstGeom>
            <a:solidFill>
              <a:srgbClr val="7BAE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EB0664-7B5B-4140-ADFF-0F2AC8A49B0C}"/>
                </a:ext>
              </a:extLst>
            </p:cNvPr>
            <p:cNvSpPr txBox="1"/>
            <p:nvPr userDrawn="1"/>
          </p:nvSpPr>
          <p:spPr>
            <a:xfrm>
              <a:off x="5885476" y="1813372"/>
              <a:ext cx="5708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s-ES_tradnl" sz="2400" b="1" dirty="0">
                  <a:solidFill>
                    <a:srgbClr val="173E8F"/>
                  </a:solidFill>
                  <a:latin typeface="Denk One" panose="02000506060000020004" pitchFamily="2" charset="0"/>
                  <a:cs typeface="Denk One" panose="02000506060000020004" pitchFamily="2" charset="0"/>
                </a:rPr>
                <a:t>Características de la app de aprendizaje</a:t>
              </a:r>
            </a:p>
          </p:txBody>
        </p:sp>
      </p:grpSp>
      <p:pic>
        <p:nvPicPr>
          <p:cNvPr id="39" name="Picture 38" descr="A black and white logo&#10;&#10;AI-generated content may be incorrect.">
            <a:extLst>
              <a:ext uri="{FF2B5EF4-FFF2-40B4-BE49-F238E27FC236}">
                <a16:creationId xmlns:a16="http://schemas.microsoft.com/office/drawing/2014/main" id="{09119164-E308-E8A1-DD26-B54D61E00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6465" y="871503"/>
            <a:ext cx="3188333" cy="9374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3BF849-4F20-82FC-C8C5-EAF4AD9B0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0177105" y="4146215"/>
            <a:ext cx="2034613" cy="1785330"/>
          </a:xfrm>
          <a:prstGeom prst="rect">
            <a:avLst/>
          </a:prstGeom>
        </p:spPr>
      </p:pic>
      <p:pic>
        <p:nvPicPr>
          <p:cNvPr id="41" name="Picture 40" descr="A blue sign with yellow text&#10;&#10;AI-generated content may be incorrect.">
            <a:hlinkClick r:id="rId8" action="ppaction://hlinksldjump"/>
            <a:extLst>
              <a:ext uri="{FF2B5EF4-FFF2-40B4-BE49-F238E27FC236}">
                <a16:creationId xmlns:a16="http://schemas.microsoft.com/office/drawing/2014/main" id="{AC783EEB-46EA-142B-53F1-9B2594E68D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896" y="5381710"/>
            <a:ext cx="1885904" cy="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1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24" grpId="0" build="allAtOnce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78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542</Words>
  <Application>Microsoft Macintosh PowerPoint</Application>
  <PresentationFormat>Panorámica</PresentationFormat>
  <Paragraphs>136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Aptos Display</vt:lpstr>
      <vt:lpstr>Aptos</vt:lpstr>
      <vt:lpstr>Arial</vt:lpstr>
      <vt:lpstr>Denk One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johan ayala palacios</dc:creator>
  <cp:lastModifiedBy>fernandavivasr@outlook.com</cp:lastModifiedBy>
  <cp:revision>163</cp:revision>
  <dcterms:created xsi:type="dcterms:W3CDTF">2025-11-28T14:44:56Z</dcterms:created>
  <dcterms:modified xsi:type="dcterms:W3CDTF">2025-12-02T01:33:47Z</dcterms:modified>
</cp:coreProperties>
</file>